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66" r:id="rId3"/>
    <p:sldId id="257" r:id="rId4"/>
    <p:sldId id="258" r:id="rId5"/>
    <p:sldId id="265" r:id="rId6"/>
    <p:sldId id="261" r:id="rId7"/>
    <p:sldId id="262" r:id="rId8"/>
    <p:sldId id="263" r:id="rId9"/>
    <p:sldId id="264" r:id="rId10"/>
    <p:sldId id="267" r:id="rId11"/>
    <p:sldId id="268" r:id="rId12"/>
    <p:sldId id="26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63" autoAdjust="0"/>
    <p:restoredTop sz="94434" autoAdjust="0"/>
  </p:normalViewPr>
  <p:slideViewPr>
    <p:cSldViewPr snapToGrid="0">
      <p:cViewPr varScale="1">
        <p:scale>
          <a:sx n="70" d="100"/>
          <a:sy n="70" d="100"/>
        </p:scale>
        <p:origin x="73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73F4BF-7758-4B30-A9DB-D7288AB40FC8}" type="datetimeFigureOut">
              <a:rPr lang="en-US" smtClean="0"/>
              <a:t>11/16/2014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B4545B-3EE4-4E55-9302-139269E104F5}" type="slidenum">
              <a:rPr lang="en-US" smtClean="0"/>
              <a:t>‹#›</a:t>
            </a:fld>
            <a:endParaRPr lang="en-US"/>
          </a:p>
        </p:txBody>
      </p:sp>
    </p:spTree>
    <p:extLst>
      <p:ext uri="{BB962C8B-B14F-4D97-AF65-F5344CB8AC3E}">
        <p14:creationId xmlns:p14="http://schemas.microsoft.com/office/powerpoint/2010/main" val="2638157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B4545B-3EE4-4E55-9302-139269E104F5}" type="slidenum">
              <a:rPr lang="en-US" smtClean="0"/>
              <a:t>5</a:t>
            </a:fld>
            <a:endParaRPr lang="en-US"/>
          </a:p>
        </p:txBody>
      </p:sp>
    </p:spTree>
    <p:extLst>
      <p:ext uri="{BB962C8B-B14F-4D97-AF65-F5344CB8AC3E}">
        <p14:creationId xmlns:p14="http://schemas.microsoft.com/office/powerpoint/2010/main" val="1561612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B4545B-3EE4-4E55-9302-139269E104F5}" type="slidenum">
              <a:rPr lang="en-US" smtClean="0"/>
              <a:t>12</a:t>
            </a:fld>
            <a:endParaRPr lang="en-US"/>
          </a:p>
        </p:txBody>
      </p:sp>
    </p:spTree>
    <p:extLst>
      <p:ext uri="{BB962C8B-B14F-4D97-AF65-F5344CB8AC3E}">
        <p14:creationId xmlns:p14="http://schemas.microsoft.com/office/powerpoint/2010/main" val="32301393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11/16/2014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11/16/2014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11/16/2014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11/16/2014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11/16/2014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11/16/2014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11/16/2014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12711" y="1053503"/>
            <a:ext cx="3063240" cy="1531620"/>
          </a:xfrm>
          <a:prstGeom prst="rect">
            <a:avLst/>
          </a:prstGeom>
        </p:spPr>
      </p:pic>
      <p:sp>
        <p:nvSpPr>
          <p:cNvPr id="2" name="Title 1"/>
          <p:cNvSpPr>
            <a:spLocks noGrp="1"/>
          </p:cNvSpPr>
          <p:nvPr>
            <p:ph type="ctrTitle"/>
          </p:nvPr>
        </p:nvSpPr>
        <p:spPr>
          <a:xfrm>
            <a:off x="-1" y="2461846"/>
            <a:ext cx="8834511" cy="1814732"/>
          </a:xfrm>
          <a:noFill/>
        </p:spPr>
        <p:txBody>
          <a:bodyPr/>
          <a:lstStyle/>
          <a:p>
            <a:pPr algn="ctr"/>
            <a:r>
              <a:rPr lang="en-US" sz="4000" dirty="0" smtClean="0"/>
              <a:t>The Purpose of </a:t>
            </a:r>
            <a:r>
              <a:rPr lang="en-US" sz="4000" dirty="0" smtClean="0"/>
              <a:t/>
            </a:r>
            <a:br>
              <a:rPr lang="en-US" sz="4000" dirty="0" smtClean="0"/>
            </a:br>
            <a:r>
              <a:rPr lang="en-US" sz="4000" dirty="0" err="1" smtClean="0"/>
              <a:t>Majlis</a:t>
            </a:r>
            <a:r>
              <a:rPr lang="en-US" sz="4000" dirty="0" smtClean="0"/>
              <a:t> </a:t>
            </a:r>
            <a:r>
              <a:rPr lang="en-US" sz="4000" dirty="0" err="1" smtClean="0"/>
              <a:t>Khuddam</a:t>
            </a:r>
            <a:r>
              <a:rPr lang="en-US" sz="4000" dirty="0" smtClean="0"/>
              <a:t>-</a:t>
            </a:r>
            <a:r>
              <a:rPr lang="en-US" sz="4000" dirty="0" err="1" smtClean="0"/>
              <a:t>ul</a:t>
            </a:r>
            <a:r>
              <a:rPr lang="en-US" sz="4000" dirty="0" smtClean="0"/>
              <a:t>-Ahmadiyya:</a:t>
            </a:r>
            <a:br>
              <a:rPr lang="en-US" sz="4000" dirty="0" smtClean="0"/>
            </a:br>
            <a:r>
              <a:rPr lang="en-US" sz="4000" dirty="0" smtClean="0"/>
              <a:t>Fadl-e-Umar Quotes</a:t>
            </a:r>
            <a:endParaRPr lang="en-US" sz="4000" dirty="0"/>
          </a:p>
        </p:txBody>
      </p:sp>
      <p:pic>
        <p:nvPicPr>
          <p:cNvPr id="8" name="Picture 7"/>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9115470" y="4266200"/>
            <a:ext cx="3063240" cy="1881049"/>
          </a:xfrm>
          <a:prstGeom prst="rect">
            <a:avLst/>
          </a:prstGeom>
        </p:spPr>
      </p:pic>
    </p:spTree>
    <p:extLst>
      <p:ext uri="{BB962C8B-B14F-4D97-AF65-F5344CB8AC3E}">
        <p14:creationId xmlns:p14="http://schemas.microsoft.com/office/powerpoint/2010/main" val="2397912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9 Characteristics of a </a:t>
            </a:r>
            <a:r>
              <a:rPr lang="en-US" sz="2800" dirty="0" err="1" smtClean="0"/>
              <a:t>Khadim</a:t>
            </a:r>
            <a:endParaRPr lang="en-US" sz="2800" dirty="0"/>
          </a:p>
        </p:txBody>
      </p:sp>
      <p:sp>
        <p:nvSpPr>
          <p:cNvPr id="3" name="Content Placeholder 2"/>
          <p:cNvSpPr>
            <a:spLocks noGrp="1"/>
          </p:cNvSpPr>
          <p:nvPr>
            <p:ph sz="half" idx="1"/>
          </p:nvPr>
        </p:nvSpPr>
        <p:spPr>
          <a:xfrm>
            <a:off x="680320" y="2336873"/>
            <a:ext cx="4698358" cy="4415619"/>
          </a:xfrm>
        </p:spPr>
        <p:txBody>
          <a:bodyPr>
            <a:normAutofit/>
          </a:bodyPr>
          <a:lstStyle/>
          <a:p>
            <a:pPr marL="457200" indent="-457200">
              <a:buAutoNum type="arabicParenR"/>
            </a:pPr>
            <a:r>
              <a:rPr lang="en-US" sz="2000" dirty="0" smtClean="0"/>
              <a:t>Establishment of Communal Pride, taking part in Jama’at activities with zeal and being ready to sacrifice everything, and creating unity and discipline.</a:t>
            </a:r>
          </a:p>
          <a:p>
            <a:pPr marL="457200" indent="-457200">
              <a:buAutoNum type="arabicParenR"/>
            </a:pPr>
            <a:r>
              <a:rPr lang="en-US" sz="2000" dirty="0" smtClean="0"/>
              <a:t>Knowledge of Islamic Teachings</a:t>
            </a:r>
          </a:p>
          <a:p>
            <a:pPr marL="457200" indent="-457200">
              <a:buAutoNum type="arabicParenR"/>
            </a:pPr>
            <a:r>
              <a:rPr lang="en-US" sz="2000" dirty="0" smtClean="0"/>
              <a:t>Getting rid of uselessness and vain habits</a:t>
            </a:r>
          </a:p>
          <a:p>
            <a:pPr marL="457200" indent="-457200">
              <a:buAutoNum type="arabicParenR"/>
            </a:pPr>
            <a:r>
              <a:rPr lang="en-US" sz="2000" dirty="0" smtClean="0"/>
              <a:t>Inculcating good manners especially Truthfulness and Honesty</a:t>
            </a:r>
          </a:p>
          <a:p>
            <a:pPr marL="457200" indent="-457200">
              <a:buAutoNum type="arabicParenR"/>
            </a:pPr>
            <a:r>
              <a:rPr lang="en-US" sz="2000" dirty="0" smtClean="0"/>
              <a:t>Working with your own hands </a:t>
            </a:r>
            <a:endParaRPr lang="en-US" sz="2000" dirty="0"/>
          </a:p>
          <a:p>
            <a:pPr marL="0" indent="0">
              <a:buNone/>
            </a:pPr>
            <a:endParaRPr lang="en-US" dirty="0"/>
          </a:p>
        </p:txBody>
      </p:sp>
      <p:pic>
        <p:nvPicPr>
          <p:cNvPr id="7" name="Picture 6"/>
          <p:cNvPicPr>
            <a:picLocks noChangeAspect="1"/>
          </p:cNvPicPr>
          <p:nvPr/>
        </p:nvPicPr>
        <p:blipFill>
          <a:blip r:embed="rId2"/>
          <a:stretch>
            <a:fillRect/>
          </a:stretch>
        </p:blipFill>
        <p:spPr>
          <a:xfrm>
            <a:off x="6197575" y="2524248"/>
            <a:ext cx="5419725" cy="2962152"/>
          </a:xfrm>
          <a:prstGeom prst="rect">
            <a:avLst/>
          </a:prstGeom>
        </p:spPr>
      </p:pic>
    </p:spTree>
    <p:extLst>
      <p:ext uri="{BB962C8B-B14F-4D97-AF65-F5344CB8AC3E}">
        <p14:creationId xmlns:p14="http://schemas.microsoft.com/office/powerpoint/2010/main" val="25689952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9 Characteristics of a </a:t>
            </a:r>
            <a:r>
              <a:rPr lang="en-US" sz="2800" dirty="0" err="1" smtClean="0"/>
              <a:t>Khadim</a:t>
            </a:r>
            <a:endParaRPr lang="en-US" sz="2800" dirty="0"/>
          </a:p>
        </p:txBody>
      </p:sp>
      <p:sp>
        <p:nvSpPr>
          <p:cNvPr id="3" name="Content Placeholder 2"/>
          <p:cNvSpPr>
            <a:spLocks noGrp="1"/>
          </p:cNvSpPr>
          <p:nvPr>
            <p:ph sz="half" idx="1"/>
          </p:nvPr>
        </p:nvSpPr>
        <p:spPr>
          <a:xfrm>
            <a:off x="395785" y="2183643"/>
            <a:ext cx="5568287" cy="4568850"/>
          </a:xfrm>
        </p:spPr>
        <p:txBody>
          <a:bodyPr>
            <a:normAutofit lnSpcReduction="10000"/>
          </a:bodyPr>
          <a:lstStyle/>
          <a:p>
            <a:pPr marL="0" indent="0">
              <a:buNone/>
            </a:pPr>
            <a:r>
              <a:rPr lang="en-US" dirty="0" smtClean="0"/>
              <a:t>6) Our youth should be intelligent and they should have a grand and broad vision.</a:t>
            </a:r>
          </a:p>
          <a:p>
            <a:pPr marL="0" indent="0">
              <a:buNone/>
            </a:pPr>
            <a:endParaRPr lang="en-US" dirty="0" smtClean="0"/>
          </a:p>
          <a:p>
            <a:pPr marL="0" indent="0">
              <a:buNone/>
            </a:pPr>
            <a:r>
              <a:rPr lang="en-US" dirty="0" smtClean="0"/>
              <a:t>7) Steadfastness and Perseverance – whether one understands the wisdom behind a decision or not, he must continue to do his job.</a:t>
            </a:r>
          </a:p>
          <a:p>
            <a:pPr marL="0" indent="0">
              <a:buNone/>
            </a:pPr>
            <a:endParaRPr lang="en-US" dirty="0" smtClean="0"/>
          </a:p>
          <a:p>
            <a:pPr marL="0" indent="0">
              <a:buNone/>
            </a:pPr>
            <a:r>
              <a:rPr lang="en-US" dirty="0" smtClean="0"/>
              <a:t>8) Physical Fitness</a:t>
            </a:r>
          </a:p>
          <a:p>
            <a:pPr marL="0" indent="0">
              <a:buNone/>
            </a:pPr>
            <a:endParaRPr lang="en-US" dirty="0" smtClean="0"/>
          </a:p>
          <a:p>
            <a:pPr marL="0" indent="0">
              <a:buNone/>
            </a:pPr>
            <a:r>
              <a:rPr lang="en-US" dirty="0" smtClean="0"/>
              <a:t>9) Dissemination of Knowledge</a:t>
            </a:r>
            <a:endParaRPr lang="en-US" dirty="0"/>
          </a:p>
        </p:txBody>
      </p:sp>
      <p:pic>
        <p:nvPicPr>
          <p:cNvPr id="4" name="Picture 3"/>
          <p:cNvPicPr>
            <a:picLocks noChangeAspect="1"/>
          </p:cNvPicPr>
          <p:nvPr/>
        </p:nvPicPr>
        <p:blipFill>
          <a:blip r:embed="rId2"/>
          <a:stretch>
            <a:fillRect/>
          </a:stretch>
        </p:blipFill>
        <p:spPr>
          <a:xfrm>
            <a:off x="7450042" y="2273323"/>
            <a:ext cx="3324225" cy="771525"/>
          </a:xfrm>
          <a:prstGeom prst="rect">
            <a:avLst/>
          </a:prstGeom>
        </p:spPr>
      </p:pic>
      <p:pic>
        <p:nvPicPr>
          <p:cNvPr id="5" name="Picture 4"/>
          <p:cNvPicPr>
            <a:picLocks noChangeAspect="1"/>
          </p:cNvPicPr>
          <p:nvPr/>
        </p:nvPicPr>
        <p:blipFill>
          <a:blip r:embed="rId3"/>
          <a:stretch>
            <a:fillRect/>
          </a:stretch>
        </p:blipFill>
        <p:spPr>
          <a:xfrm>
            <a:off x="6622576" y="3356485"/>
            <a:ext cx="5334000" cy="1314450"/>
          </a:xfrm>
          <a:prstGeom prst="rect">
            <a:avLst/>
          </a:prstGeom>
        </p:spPr>
      </p:pic>
      <p:pic>
        <p:nvPicPr>
          <p:cNvPr id="6" name="Picture 5"/>
          <p:cNvPicPr>
            <a:picLocks noChangeAspect="1"/>
          </p:cNvPicPr>
          <p:nvPr/>
        </p:nvPicPr>
        <p:blipFill>
          <a:blip r:embed="rId4"/>
          <a:stretch>
            <a:fillRect/>
          </a:stretch>
        </p:blipFill>
        <p:spPr>
          <a:xfrm>
            <a:off x="8256966" y="5178331"/>
            <a:ext cx="2638425" cy="704850"/>
          </a:xfrm>
          <a:prstGeom prst="rect">
            <a:avLst/>
          </a:prstGeom>
        </p:spPr>
      </p:pic>
    </p:spTree>
    <p:extLst>
      <p:ext uri="{BB962C8B-B14F-4D97-AF65-F5344CB8AC3E}">
        <p14:creationId xmlns:p14="http://schemas.microsoft.com/office/powerpoint/2010/main" val="22364852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Glad-tiding to </a:t>
            </a:r>
            <a:r>
              <a:rPr lang="en-US" dirty="0" err="1" smtClean="0"/>
              <a:t>Khuddam</a:t>
            </a:r>
            <a:endParaRPr lang="en-US" sz="2800" dirty="0"/>
          </a:p>
        </p:txBody>
      </p:sp>
      <p:sp>
        <p:nvSpPr>
          <p:cNvPr id="3" name="Content Placeholder 2"/>
          <p:cNvSpPr>
            <a:spLocks noGrp="1"/>
          </p:cNvSpPr>
          <p:nvPr>
            <p:ph sz="half" idx="1"/>
          </p:nvPr>
        </p:nvSpPr>
        <p:spPr>
          <a:xfrm>
            <a:off x="-1" y="2112896"/>
            <a:ext cx="7165075" cy="4662705"/>
          </a:xfrm>
        </p:spPr>
        <p:txBody>
          <a:bodyPr>
            <a:normAutofit fontScale="25000" lnSpcReduction="20000"/>
          </a:bodyPr>
          <a:lstStyle/>
          <a:p>
            <a:pPr marL="0" indent="0">
              <a:buNone/>
            </a:pPr>
            <a:r>
              <a:rPr lang="en-US" sz="8000" dirty="0"/>
              <a:t>This should be remembered that they [</a:t>
            </a:r>
            <a:r>
              <a:rPr lang="en-US" sz="8000" dirty="0" err="1"/>
              <a:t>Khuddam</a:t>
            </a:r>
            <a:r>
              <a:rPr lang="en-US" sz="8000" dirty="0"/>
              <a:t>] should not rely on numbers but their real goal should be to work… their personal example should become better and better… you should think that the responsibility of this job is on you and you alone… Get this thought out of your mind that people are not joining you. If you were to immerse yourself in good deeds with passion then I tell you truly that it is impossible that it will not affect people. The sun can rise from the west instead of </a:t>
            </a:r>
            <a:r>
              <a:rPr lang="en-US" sz="8000" dirty="0" smtClean="0"/>
              <a:t>the east; </a:t>
            </a:r>
            <a:r>
              <a:rPr lang="en-US" sz="8000" dirty="0"/>
              <a:t>it can set in </a:t>
            </a:r>
            <a:r>
              <a:rPr lang="en-US" sz="8000" dirty="0" smtClean="0"/>
              <a:t>the east </a:t>
            </a:r>
            <a:r>
              <a:rPr lang="en-US" sz="8000" dirty="0"/>
              <a:t>instead </a:t>
            </a:r>
            <a:r>
              <a:rPr lang="en-US" sz="8000" dirty="0" smtClean="0"/>
              <a:t>of the west</a:t>
            </a:r>
            <a:r>
              <a:rPr lang="en-US" sz="8000" dirty="0"/>
              <a:t>, but it is impossible that you start a good deed and it goes to waste. </a:t>
            </a:r>
            <a:endParaRPr lang="en-US" sz="8000" dirty="0" smtClean="0"/>
          </a:p>
          <a:p>
            <a:pPr marL="0" indent="0">
              <a:buNone/>
            </a:pPr>
            <a:r>
              <a:rPr lang="en-US" sz="8000" dirty="0" smtClean="0"/>
              <a:t>It </a:t>
            </a:r>
            <a:r>
              <a:rPr lang="en-US" sz="8000" dirty="0"/>
              <a:t>is impossible that you do good and God does not bestow you with acceptance… </a:t>
            </a:r>
            <a:r>
              <a:rPr lang="en-US" sz="8000" dirty="0"/>
              <a:t>When you are steadfast on the Truth. When you maintain regularity in Prayers. When you are occupied day and night in the Service of Faith. Then know </a:t>
            </a:r>
            <a:r>
              <a:rPr lang="en-US" sz="8000" dirty="0" smtClean="0"/>
              <a:t>that </a:t>
            </a:r>
            <a:r>
              <a:rPr lang="en-US" sz="8000" dirty="0"/>
              <a:t>your footsteps are at a level beyond which no </a:t>
            </a:r>
            <a:r>
              <a:rPr lang="en-US" sz="8000" dirty="0" smtClean="0"/>
              <a:t>doubt exists. </a:t>
            </a:r>
            <a:endParaRPr lang="en-US" sz="8000" dirty="0"/>
          </a:p>
          <a:p>
            <a:pPr marL="0" indent="0">
              <a:buNone/>
            </a:pPr>
            <a:r>
              <a:rPr lang="en-US" sz="8000" dirty="0" smtClean="0"/>
              <a:t> </a:t>
            </a:r>
            <a:r>
              <a:rPr lang="en-US" sz="8000" dirty="0"/>
              <a:t>If you do these things, then it matters not whether people know you name or not, for God will know you and he who God knows is a most blessed and lucky one.</a:t>
            </a:r>
          </a:p>
          <a:p>
            <a:pPr marL="0" indent="0">
              <a:buNone/>
            </a:pPr>
            <a:endParaRPr lang="en-US" dirty="0"/>
          </a:p>
        </p:txBody>
      </p:sp>
      <p:pic>
        <p:nvPicPr>
          <p:cNvPr id="5" name="Content Placeholder 4"/>
          <p:cNvPicPr>
            <a:picLocks noGrp="1" noChangeAspect="1"/>
          </p:cNvPicPr>
          <p:nvPr>
            <p:ph sz="half" idx="2"/>
          </p:nvPr>
        </p:nvPicPr>
        <p:blipFill>
          <a:blip r:embed="rId3">
            <a:duotone>
              <a:prstClr val="black"/>
              <a:schemeClr val="accent1">
                <a:tint val="45000"/>
                <a:satMod val="400000"/>
              </a:schemeClr>
            </a:duotone>
          </a:blip>
          <a:stretch>
            <a:fillRect/>
          </a:stretch>
        </p:blipFill>
        <p:spPr>
          <a:xfrm>
            <a:off x="7356143" y="2249689"/>
            <a:ext cx="4435912" cy="4389120"/>
          </a:xfrm>
          <a:prstGeom prst="rect">
            <a:avLst/>
          </a:prstGeom>
        </p:spPr>
      </p:pic>
    </p:spTree>
    <p:extLst>
      <p:ext uri="{BB962C8B-B14F-4D97-AF65-F5344CB8AC3E}">
        <p14:creationId xmlns:p14="http://schemas.microsoft.com/office/powerpoint/2010/main" val="1064685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Reformation of Youth</a:t>
            </a:r>
            <a:endParaRPr lang="en-US" dirty="0"/>
          </a:p>
        </p:txBody>
      </p:sp>
      <p:sp>
        <p:nvSpPr>
          <p:cNvPr id="5" name="TextBox 4"/>
          <p:cNvSpPr txBox="1"/>
          <p:nvPr/>
        </p:nvSpPr>
        <p:spPr>
          <a:xfrm>
            <a:off x="8215535" y="2166310"/>
            <a:ext cx="3671667" cy="369332"/>
          </a:xfrm>
          <a:prstGeom prst="rect">
            <a:avLst/>
          </a:prstGeom>
          <a:noFill/>
        </p:spPr>
        <p:txBody>
          <a:bodyPr wrap="square" rtlCol="0">
            <a:spAutoFit/>
          </a:bodyPr>
          <a:lstStyle/>
          <a:p>
            <a:endParaRPr lang="en-US" dirty="0" smtClean="0"/>
          </a:p>
        </p:txBody>
      </p:sp>
      <p:sp>
        <p:nvSpPr>
          <p:cNvPr id="6" name="Content Placeholder 5"/>
          <p:cNvSpPr>
            <a:spLocks noGrp="1"/>
          </p:cNvSpPr>
          <p:nvPr>
            <p:ph idx="1"/>
          </p:nvPr>
        </p:nvSpPr>
        <p:spPr/>
        <p:txBody>
          <a:bodyPr/>
          <a:lstStyle/>
          <a:p>
            <a:pPr marL="0" indent="0">
              <a:buNone/>
            </a:pPr>
            <a:r>
              <a:rPr lang="en-US" dirty="0"/>
              <a:t>“I have repeatedly brought to the attention of the whole Jama’at this point, that the </a:t>
            </a:r>
            <a:r>
              <a:rPr lang="en-US" dirty="0" smtClean="0"/>
              <a:t>reformation </a:t>
            </a:r>
            <a:r>
              <a:rPr lang="en-US" dirty="0"/>
              <a:t>of nations cannot take place until the reformation of the youth. Unless future generations hold in highest regard this faith and its principles, </a:t>
            </a:r>
            <a:r>
              <a:rPr lang="en-US" dirty="0" smtClean="0"/>
              <a:t>which are established on earth by Allah through his prophets and appointed ones, until that time, further progress can never be made in this regard.”</a:t>
            </a:r>
            <a:endParaRPr lang="en-US" dirty="0"/>
          </a:p>
          <a:p>
            <a:endParaRPr lang="en-US" dirty="0"/>
          </a:p>
          <a:p>
            <a:pPr marL="0" indent="0">
              <a:buNone/>
            </a:pPr>
            <a:r>
              <a:rPr lang="en-US" dirty="0"/>
              <a:t>-Hazrat Khalifatul Masih II RA</a:t>
            </a:r>
          </a:p>
          <a:p>
            <a:endParaRPr lang="en-US" dirty="0"/>
          </a:p>
        </p:txBody>
      </p:sp>
    </p:spTree>
    <p:extLst>
      <p:ext uri="{BB962C8B-B14F-4D97-AF65-F5344CB8AC3E}">
        <p14:creationId xmlns:p14="http://schemas.microsoft.com/office/powerpoint/2010/main" val="1166682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of Future Generations</a:t>
            </a:r>
            <a:endParaRPr lang="en-US" dirty="0"/>
          </a:p>
        </p:txBody>
      </p:sp>
      <p:sp>
        <p:nvSpPr>
          <p:cNvPr id="3" name="Content Placeholder 2"/>
          <p:cNvSpPr>
            <a:spLocks noGrp="1"/>
          </p:cNvSpPr>
          <p:nvPr>
            <p:ph sz="half" idx="1"/>
          </p:nvPr>
        </p:nvSpPr>
        <p:spPr/>
        <p:txBody>
          <a:bodyPr>
            <a:normAutofit fontScale="85000" lnSpcReduction="10000"/>
          </a:bodyPr>
          <a:lstStyle/>
          <a:p>
            <a:pPr marL="0" indent="0">
              <a:buNone/>
            </a:pPr>
            <a:r>
              <a:rPr lang="en-US" dirty="0"/>
              <a:t>Remember that your responsibility is not only to reform yourself but also to worry about the reformation of the generation after you, and to admonish them to worry about their future generations. And thus this system of fulfilling one’s trust should transfer from one generation to the next so that this river of God’s bounty may always continue to flow, and so that may we become those who fulfill the task for which Adam and his offspring were created. May God be with </a:t>
            </a:r>
            <a:r>
              <a:rPr lang="en-US" dirty="0" smtClean="0"/>
              <a:t>you. </a:t>
            </a:r>
            <a:r>
              <a:rPr lang="en-US" dirty="0" err="1" smtClean="0"/>
              <a:t>Ameen</a:t>
            </a:r>
            <a:r>
              <a:rPr lang="en-US" dirty="0"/>
              <a:t>.</a:t>
            </a:r>
          </a:p>
          <a:p>
            <a:endParaRPr lang="en-US" dirty="0"/>
          </a:p>
        </p:txBody>
      </p:sp>
      <p:pic>
        <p:nvPicPr>
          <p:cNvPr id="5" name="Content Placeholder 4"/>
          <p:cNvPicPr>
            <a:picLocks noGrp="1" noChangeAspect="1"/>
          </p:cNvPicPr>
          <p:nvPr>
            <p:ph sz="half" idx="2"/>
          </p:nvPr>
        </p:nvPicPr>
        <p:blipFill>
          <a:blip r:embed="rId2">
            <a:duotone>
              <a:prstClr val="black"/>
              <a:schemeClr val="accent1">
                <a:tint val="45000"/>
                <a:satMod val="400000"/>
              </a:schemeClr>
            </a:duotone>
          </a:blip>
          <a:stretch>
            <a:fillRect/>
          </a:stretch>
        </p:blipFill>
        <p:spPr>
          <a:xfrm>
            <a:off x="5406805" y="2703166"/>
            <a:ext cx="6601172" cy="2560320"/>
          </a:xfrm>
          <a:prstGeom prst="rect">
            <a:avLst/>
          </a:prstGeom>
        </p:spPr>
      </p:pic>
    </p:spTree>
    <p:extLst>
      <p:ext uri="{BB962C8B-B14F-4D97-AF65-F5344CB8AC3E}">
        <p14:creationId xmlns:p14="http://schemas.microsoft.com/office/powerpoint/2010/main" val="40999606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Qualities of </a:t>
            </a:r>
            <a:r>
              <a:rPr lang="en-US" dirty="0" err="1" smtClean="0"/>
              <a:t>Khuddam</a:t>
            </a:r>
            <a:r>
              <a:rPr lang="en-US" dirty="0" smtClean="0"/>
              <a:t> Leadership</a:t>
            </a:r>
            <a:endParaRPr lang="en-US" sz="2800" dirty="0"/>
          </a:p>
        </p:txBody>
      </p:sp>
      <p:sp>
        <p:nvSpPr>
          <p:cNvPr id="3" name="Content Placeholder 2"/>
          <p:cNvSpPr>
            <a:spLocks noGrp="1"/>
          </p:cNvSpPr>
          <p:nvPr>
            <p:ph sz="half" idx="1"/>
          </p:nvPr>
        </p:nvSpPr>
        <p:spPr>
          <a:xfrm>
            <a:off x="150125" y="2336872"/>
            <a:ext cx="5691117" cy="3965453"/>
          </a:xfrm>
        </p:spPr>
        <p:txBody>
          <a:bodyPr>
            <a:normAutofit fontScale="92500" lnSpcReduction="20000"/>
          </a:bodyPr>
          <a:lstStyle/>
          <a:p>
            <a:pPr marL="0" indent="0" algn="just">
              <a:buNone/>
            </a:pPr>
            <a:r>
              <a:rPr lang="en-US" dirty="0"/>
              <a:t>In Surah </a:t>
            </a:r>
            <a:r>
              <a:rPr lang="en-US" dirty="0" err="1"/>
              <a:t>Luqman</a:t>
            </a:r>
            <a:r>
              <a:rPr lang="en-US" dirty="0"/>
              <a:t>, Hadrat </a:t>
            </a:r>
            <a:r>
              <a:rPr lang="en-US" dirty="0" err="1"/>
              <a:t>Luqman</a:t>
            </a:r>
            <a:r>
              <a:rPr lang="en-US" dirty="0"/>
              <a:t> has given various advices to his son. One of those advices is that “Be moderate in your walk, and keep your voice low.” That since there are weak people with you that’s why you should walk at a speed which does not leave the weak ones behind. You should definitely try to progress but not so fast that it separates you completely from the weak ones. Secondly, whenever you give an order do so with love, affection, and with explanation. Don’t say “I am ordering you”, instead present it in such a manner that people may understand. And they should say that it is in our favor to accept this commandment. </a:t>
            </a:r>
          </a:p>
          <a:p>
            <a:pPr marL="0" indent="0">
              <a:buNone/>
            </a:pPr>
            <a:endParaRPr lang="en-US" dirty="0"/>
          </a:p>
        </p:txBody>
      </p:sp>
      <p:pic>
        <p:nvPicPr>
          <p:cNvPr id="5" name="Content Placeholder 4"/>
          <p:cNvPicPr>
            <a:picLocks noGrp="1" noChangeAspect="1"/>
          </p:cNvPicPr>
          <p:nvPr>
            <p:ph sz="half" idx="2"/>
          </p:nvPr>
        </p:nvPicPr>
        <p:blipFill>
          <a:blip r:embed="rId2">
            <a:duotone>
              <a:prstClr val="black"/>
              <a:schemeClr val="accent1">
                <a:tint val="45000"/>
                <a:satMod val="400000"/>
              </a:schemeClr>
            </a:duotone>
          </a:blip>
          <a:stretch>
            <a:fillRect/>
          </a:stretch>
        </p:blipFill>
        <p:spPr>
          <a:xfrm>
            <a:off x="6196083" y="2490611"/>
            <a:ext cx="5799067" cy="3811714"/>
          </a:xfrm>
          <a:prstGeom prst="rect">
            <a:avLst/>
          </a:prstGeom>
        </p:spPr>
      </p:pic>
    </p:spTree>
    <p:extLst>
      <p:ext uri="{BB962C8B-B14F-4D97-AF65-F5344CB8AC3E}">
        <p14:creationId xmlns:p14="http://schemas.microsoft.com/office/powerpoint/2010/main" val="3964182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Servants of Islam-Ahmadiyyat</a:t>
            </a:r>
            <a:endParaRPr lang="en-US" sz="2800" dirty="0"/>
          </a:p>
        </p:txBody>
      </p:sp>
      <p:sp>
        <p:nvSpPr>
          <p:cNvPr id="3" name="Content Placeholder 2"/>
          <p:cNvSpPr>
            <a:spLocks noGrp="1"/>
          </p:cNvSpPr>
          <p:nvPr>
            <p:ph sz="half" idx="1"/>
          </p:nvPr>
        </p:nvSpPr>
        <p:spPr>
          <a:xfrm>
            <a:off x="327546" y="2336872"/>
            <a:ext cx="6196084" cy="4910089"/>
          </a:xfrm>
        </p:spPr>
        <p:txBody>
          <a:bodyPr>
            <a:normAutofit/>
          </a:bodyPr>
          <a:lstStyle/>
          <a:p>
            <a:pPr marL="0" indent="0">
              <a:buNone/>
            </a:pPr>
            <a:r>
              <a:rPr lang="en-US" sz="2000" dirty="0" smtClean="0"/>
              <a:t>I </a:t>
            </a:r>
            <a:r>
              <a:rPr lang="en-US" sz="2000" dirty="0"/>
              <a:t>have repeatedly drawn the attention of the </a:t>
            </a:r>
            <a:r>
              <a:rPr lang="en-US" sz="2000" dirty="0"/>
              <a:t>J</a:t>
            </a:r>
            <a:r>
              <a:rPr lang="en-US" sz="2000" dirty="0" smtClean="0"/>
              <a:t>ama'at </a:t>
            </a:r>
            <a:r>
              <a:rPr lang="en-US" sz="2000" dirty="0"/>
              <a:t>towards the point that the reformation of any nation cannot be accomplished without reforming their youth. Our organization cannot progress in the real sense until the new generations have upheld those principles of Islam that the Messengers of Allah had established in the world... </a:t>
            </a:r>
            <a:r>
              <a:rPr lang="en-US" sz="2000" dirty="0" err="1"/>
              <a:t>Khuddam</a:t>
            </a:r>
            <a:r>
              <a:rPr lang="en-US" sz="2000" dirty="0"/>
              <a:t>-</a:t>
            </a:r>
            <a:r>
              <a:rPr lang="en-US" sz="2000" dirty="0" err="1"/>
              <a:t>ul</a:t>
            </a:r>
            <a:r>
              <a:rPr lang="en-US" sz="2000" dirty="0"/>
              <a:t>-Ahmadiyya means the 'servants of Ahmadiyyat'. This name will always keep them reminded that they are servants, and not to be </a:t>
            </a:r>
            <a:r>
              <a:rPr lang="en-US" sz="2000" dirty="0" err="1" smtClean="0"/>
              <a:t>served.You</a:t>
            </a:r>
            <a:r>
              <a:rPr lang="en-US" sz="2000" dirty="0" smtClean="0"/>
              <a:t> </a:t>
            </a:r>
            <a:r>
              <a:rPr lang="en-US" sz="2000" dirty="0"/>
              <a:t>must exhibit your own conduct in the best of manners. If you become a role model for the youth it would be impossible for them to resist joining your organization."</a:t>
            </a:r>
          </a:p>
          <a:p>
            <a:pPr marL="0" indent="0">
              <a:buNone/>
            </a:pPr>
            <a:endParaRPr lang="en-US" dirty="0"/>
          </a:p>
        </p:txBody>
      </p:sp>
      <p:pic>
        <p:nvPicPr>
          <p:cNvPr id="5" name="Content Placeholder 4"/>
          <p:cNvPicPr>
            <a:picLocks noGrp="1" noChangeAspect="1"/>
          </p:cNvPicPr>
          <p:nvPr>
            <p:ph sz="half" idx="2"/>
          </p:nvPr>
        </p:nvPicPr>
        <p:blipFill>
          <a:blip r:embed="rId3">
            <a:duotone>
              <a:prstClr val="black"/>
              <a:schemeClr val="accent1">
                <a:tint val="45000"/>
                <a:satMod val="400000"/>
              </a:schemeClr>
            </a:duotone>
          </a:blip>
          <a:stretch>
            <a:fillRect/>
          </a:stretch>
        </p:blipFill>
        <p:spPr>
          <a:xfrm>
            <a:off x="6714699" y="2336872"/>
            <a:ext cx="5232905" cy="3890389"/>
          </a:xfrm>
          <a:prstGeom prst="rect">
            <a:avLst/>
          </a:prstGeom>
        </p:spPr>
      </p:pic>
    </p:spTree>
    <p:extLst>
      <p:ext uri="{BB962C8B-B14F-4D97-AF65-F5344CB8AC3E}">
        <p14:creationId xmlns:p14="http://schemas.microsoft.com/office/powerpoint/2010/main" val="2723308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12285"/>
            <a:ext cx="9613861" cy="1080938"/>
          </a:xfrm>
        </p:spPr>
        <p:txBody>
          <a:bodyPr/>
          <a:lstStyle/>
          <a:p>
            <a:r>
              <a:rPr lang="en-US" dirty="0" smtClean="0"/>
              <a:t>To Protect from Outside Influences </a:t>
            </a:r>
            <a:endParaRPr lang="en-US" sz="2800" dirty="0"/>
          </a:p>
        </p:txBody>
      </p:sp>
      <p:sp>
        <p:nvSpPr>
          <p:cNvPr id="3" name="Content Placeholder 2"/>
          <p:cNvSpPr>
            <a:spLocks noGrp="1"/>
          </p:cNvSpPr>
          <p:nvPr>
            <p:ph sz="half" idx="1"/>
          </p:nvPr>
        </p:nvSpPr>
        <p:spPr>
          <a:xfrm>
            <a:off x="218364" y="2705362"/>
            <a:ext cx="5568287" cy="4049859"/>
          </a:xfrm>
        </p:spPr>
        <p:txBody>
          <a:bodyPr>
            <a:noAutofit/>
          </a:bodyPr>
          <a:lstStyle/>
          <a:p>
            <a:pPr marL="0" indent="0">
              <a:buNone/>
            </a:pPr>
            <a:r>
              <a:rPr lang="en-US" sz="1900" dirty="0" err="1"/>
              <a:t>Khuddamul</a:t>
            </a:r>
            <a:r>
              <a:rPr lang="en-US" sz="1900" dirty="0"/>
              <a:t> Ahmadiyya was established because in childhood and youth, some people become weak because of outside influences, and many evils take root [because of such influence]. Some people take bad influences from other societies and </a:t>
            </a:r>
            <a:r>
              <a:rPr lang="en-US" sz="1900" dirty="0" smtClean="0"/>
              <a:t>some become tied in vain pursuits due </a:t>
            </a:r>
            <a:r>
              <a:rPr lang="en-US" sz="1900" dirty="0"/>
              <a:t>to </a:t>
            </a:r>
            <a:r>
              <a:rPr lang="en-US" sz="1900" dirty="0" smtClean="0"/>
              <a:t>certain spiritual </a:t>
            </a:r>
            <a:r>
              <a:rPr lang="en-US" sz="1900" dirty="0"/>
              <a:t>weaknesses. The purpose of </a:t>
            </a:r>
            <a:r>
              <a:rPr lang="en-US" sz="1900" dirty="0" err="1"/>
              <a:t>Khuddamul</a:t>
            </a:r>
            <a:r>
              <a:rPr lang="en-US" sz="1900" dirty="0"/>
              <a:t> Ahmadiyya is to not allow such outside influences </a:t>
            </a:r>
            <a:r>
              <a:rPr lang="en-US" sz="1900" dirty="0" smtClean="0"/>
              <a:t>into Jama’at </a:t>
            </a:r>
            <a:r>
              <a:rPr lang="en-US" sz="1900" dirty="0"/>
              <a:t>Ahmadiyya, and to always </a:t>
            </a:r>
            <a:r>
              <a:rPr lang="en-US" sz="1900" dirty="0" smtClean="0"/>
              <a:t>keep the </a:t>
            </a:r>
            <a:r>
              <a:rPr lang="en-US" sz="1900" dirty="0"/>
              <a:t>purpose of the </a:t>
            </a:r>
            <a:r>
              <a:rPr lang="en-US" sz="1900" dirty="0" smtClean="0"/>
              <a:t>establishment </a:t>
            </a:r>
            <a:r>
              <a:rPr lang="en-US" sz="1900" dirty="0"/>
              <a:t>of Jama’at Ahmadiyya </a:t>
            </a:r>
            <a:r>
              <a:rPr lang="en-US" sz="1900" dirty="0" smtClean="0"/>
              <a:t>in the forefront of the hearts and minds of the youth.</a:t>
            </a:r>
            <a:endParaRPr lang="en-US" sz="1900" dirty="0"/>
          </a:p>
        </p:txBody>
      </p:sp>
      <p:pic>
        <p:nvPicPr>
          <p:cNvPr id="7" name="Content Placeholder 6"/>
          <p:cNvPicPr>
            <a:picLocks noGrp="1" noChangeAspect="1"/>
          </p:cNvPicPr>
          <p:nvPr>
            <p:ph sz="half" idx="2"/>
          </p:nvPr>
        </p:nvPicPr>
        <p:blipFill>
          <a:blip r:embed="rId2">
            <a:duotone>
              <a:prstClr val="black"/>
              <a:schemeClr val="accent1">
                <a:tint val="45000"/>
                <a:satMod val="400000"/>
              </a:schemeClr>
            </a:duotone>
          </a:blip>
          <a:stretch>
            <a:fillRect/>
          </a:stretch>
        </p:blipFill>
        <p:spPr>
          <a:xfrm>
            <a:off x="5991366" y="3084394"/>
            <a:ext cx="6112753" cy="2606722"/>
          </a:xfrm>
          <a:prstGeom prst="rect">
            <a:avLst/>
          </a:prstGeom>
        </p:spPr>
      </p:pic>
    </p:spTree>
    <p:extLst>
      <p:ext uri="{BB962C8B-B14F-4D97-AF65-F5344CB8AC3E}">
        <p14:creationId xmlns:p14="http://schemas.microsoft.com/office/powerpoint/2010/main" val="40830949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Influences … </a:t>
            </a:r>
            <a:r>
              <a:rPr lang="en-US" sz="2800" dirty="0" smtClean="0"/>
              <a:t>continued </a:t>
            </a:r>
            <a:endParaRPr lang="en-US" sz="2800" dirty="0"/>
          </a:p>
        </p:txBody>
      </p:sp>
      <p:sp>
        <p:nvSpPr>
          <p:cNvPr id="3" name="Content Placeholder 2"/>
          <p:cNvSpPr>
            <a:spLocks noGrp="1"/>
          </p:cNvSpPr>
          <p:nvPr>
            <p:ph sz="half" idx="1"/>
          </p:nvPr>
        </p:nvSpPr>
        <p:spPr>
          <a:xfrm>
            <a:off x="680320" y="2336873"/>
            <a:ext cx="4698358" cy="3909182"/>
          </a:xfrm>
        </p:spPr>
        <p:txBody>
          <a:bodyPr>
            <a:normAutofit fontScale="85000" lnSpcReduction="10000"/>
          </a:bodyPr>
          <a:lstStyle/>
          <a:p>
            <a:pPr marL="0" indent="0">
              <a:buNone/>
            </a:pPr>
            <a:r>
              <a:rPr lang="en-US" dirty="0"/>
              <a:t>In previous eras, Muslims became weak because they did not protect the fruits which flourished in the garden of Islam, and hence they began to fall. They started giving importance to worldly honor over the honor which they received through Islam, the result of which was that glory of Islam slowly diminished. If they had realized that being part of the European society, or gaining some honor in these societies is abject and disdainful in comparison to the slavery of the Holy Prophet Muhammad (sa) then they would’ve never turned towards the world. </a:t>
            </a:r>
          </a:p>
        </p:txBody>
      </p:sp>
      <p:pic>
        <p:nvPicPr>
          <p:cNvPr id="5" name="Content Placeholder 4"/>
          <p:cNvPicPr>
            <a:picLocks noGrp="1" noChangeAspect="1"/>
          </p:cNvPicPr>
          <p:nvPr>
            <p:ph sz="half" idx="2"/>
          </p:nvPr>
        </p:nvPicPr>
        <p:blipFill>
          <a:blip r:embed="rId2">
            <a:duotone>
              <a:prstClr val="black"/>
              <a:schemeClr val="accent1">
                <a:tint val="45000"/>
                <a:satMod val="400000"/>
              </a:schemeClr>
            </a:duotone>
          </a:blip>
          <a:stretch>
            <a:fillRect/>
          </a:stretch>
        </p:blipFill>
        <p:spPr>
          <a:xfrm>
            <a:off x="5425537" y="2855741"/>
            <a:ext cx="6460367" cy="2011680"/>
          </a:xfrm>
          <a:prstGeom prst="rect">
            <a:avLst/>
          </a:prstGeom>
        </p:spPr>
      </p:pic>
    </p:spTree>
    <p:extLst>
      <p:ext uri="{BB962C8B-B14F-4D97-AF65-F5344CB8AC3E}">
        <p14:creationId xmlns:p14="http://schemas.microsoft.com/office/powerpoint/2010/main" val="976144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Influences … </a:t>
            </a:r>
            <a:r>
              <a:rPr lang="en-US" sz="2800" dirty="0"/>
              <a:t>continued </a:t>
            </a:r>
          </a:p>
        </p:txBody>
      </p:sp>
      <p:sp>
        <p:nvSpPr>
          <p:cNvPr id="3" name="Content Placeholder 2"/>
          <p:cNvSpPr>
            <a:spLocks noGrp="1"/>
          </p:cNvSpPr>
          <p:nvPr>
            <p:ph sz="half" idx="1"/>
          </p:nvPr>
        </p:nvSpPr>
        <p:spPr/>
        <p:txBody>
          <a:bodyPr>
            <a:normAutofit fontScale="92500"/>
          </a:bodyPr>
          <a:lstStyle/>
          <a:p>
            <a:pPr marL="0" indent="0">
              <a:buNone/>
            </a:pPr>
            <a:r>
              <a:rPr lang="en-US" dirty="0"/>
              <a:t>So, </a:t>
            </a:r>
            <a:r>
              <a:rPr lang="en-US" dirty="0" err="1"/>
              <a:t>Khuddamul</a:t>
            </a:r>
            <a:r>
              <a:rPr lang="en-US" dirty="0"/>
              <a:t> Ahmadiyya has been established so that they may always keep the purpose of Islam in front of them so that the effects of Europe and effects of Russia and thousands of other such effects may appear mean and disdainful to them, and so that they may realize that the true honor and dignity lies in doing the work which has been tasked to them by God. </a:t>
            </a:r>
          </a:p>
        </p:txBody>
      </p:sp>
      <p:pic>
        <p:nvPicPr>
          <p:cNvPr id="5" name="Content Placeholder 4"/>
          <p:cNvPicPr>
            <a:picLocks noGrp="1" noChangeAspect="1"/>
          </p:cNvPicPr>
          <p:nvPr>
            <p:ph sz="half" idx="2"/>
          </p:nvPr>
        </p:nvPicPr>
        <p:blipFill>
          <a:blip r:embed="rId2">
            <a:duotone>
              <a:prstClr val="black"/>
              <a:schemeClr val="accent1">
                <a:tint val="45000"/>
                <a:satMod val="400000"/>
              </a:schemeClr>
            </a:duotone>
          </a:blip>
          <a:stretch>
            <a:fillRect/>
          </a:stretch>
        </p:blipFill>
        <p:spPr>
          <a:xfrm>
            <a:off x="5495874" y="3013328"/>
            <a:ext cx="6521806" cy="1554480"/>
          </a:xfrm>
          <a:prstGeom prst="rect">
            <a:avLst/>
          </a:prstGeom>
        </p:spPr>
      </p:pic>
    </p:spTree>
    <p:extLst>
      <p:ext uri="{BB962C8B-B14F-4D97-AF65-F5344CB8AC3E}">
        <p14:creationId xmlns:p14="http://schemas.microsoft.com/office/powerpoint/2010/main" val="38271587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Training and Obedience</a:t>
            </a:r>
            <a:endParaRPr lang="en-US" sz="2800" dirty="0"/>
          </a:p>
        </p:txBody>
      </p:sp>
      <p:sp>
        <p:nvSpPr>
          <p:cNvPr id="3" name="Content Placeholder 2"/>
          <p:cNvSpPr>
            <a:spLocks noGrp="1"/>
          </p:cNvSpPr>
          <p:nvPr>
            <p:ph sz="half" idx="1"/>
          </p:nvPr>
        </p:nvSpPr>
        <p:spPr>
          <a:xfrm>
            <a:off x="680320" y="2336873"/>
            <a:ext cx="4698358" cy="4415619"/>
          </a:xfrm>
        </p:spPr>
        <p:txBody>
          <a:bodyPr>
            <a:normAutofit/>
          </a:bodyPr>
          <a:lstStyle/>
          <a:p>
            <a:pPr marL="0" indent="0">
              <a:buNone/>
            </a:pPr>
            <a:r>
              <a:rPr lang="en-US" sz="2000" dirty="0" smtClean="0"/>
              <a:t>I </a:t>
            </a:r>
            <a:r>
              <a:rPr lang="en-US" sz="2000" dirty="0"/>
              <a:t>have an overall view of the things in my mind and one part of that is </a:t>
            </a:r>
            <a:r>
              <a:rPr lang="en-US" sz="2000" dirty="0" err="1"/>
              <a:t>Khuddam</a:t>
            </a:r>
            <a:r>
              <a:rPr lang="en-US" sz="2000" dirty="0"/>
              <a:t>-</a:t>
            </a:r>
            <a:r>
              <a:rPr lang="en-US" sz="2000" dirty="0" err="1"/>
              <a:t>ul</a:t>
            </a:r>
            <a:r>
              <a:rPr lang="en-US" sz="2000" dirty="0"/>
              <a:t>-Ahmadiyya. This is a spiritual training and spiritual education... today is the time for the training of young men. The period of training is a silent period. People assume that nothing is happening, but when after receiving training the nation steps into the field of action, then the world sees the results. </a:t>
            </a:r>
            <a:endParaRPr lang="en-US" sz="2000" dirty="0" smtClean="0"/>
          </a:p>
          <a:p>
            <a:pPr marL="0" indent="0">
              <a:buNone/>
            </a:pPr>
            <a:r>
              <a:rPr lang="en-US" sz="2000" dirty="0" smtClean="0"/>
              <a:t>In </a:t>
            </a:r>
            <a:r>
              <a:rPr lang="en-US" sz="2000" dirty="0"/>
              <a:t>reality, a living nation that rises with the raising of the hand and sits down when the hand is lowered can make a great change in the world."</a:t>
            </a:r>
          </a:p>
          <a:p>
            <a:pPr marL="0" indent="0">
              <a:buNone/>
            </a:pPr>
            <a:endParaRPr lang="en-US" dirty="0"/>
          </a:p>
        </p:txBody>
      </p:sp>
      <p:pic>
        <p:nvPicPr>
          <p:cNvPr id="5" name="Content Placeholder 4"/>
          <p:cNvPicPr>
            <a:picLocks noGrp="1" noChangeAspect="1"/>
          </p:cNvPicPr>
          <p:nvPr>
            <p:ph sz="half" idx="2"/>
          </p:nvPr>
        </p:nvPicPr>
        <p:blipFill>
          <a:blip r:embed="rId2">
            <a:duotone>
              <a:prstClr val="black"/>
              <a:schemeClr val="accent1">
                <a:tint val="45000"/>
                <a:satMod val="400000"/>
              </a:schemeClr>
            </a:duotone>
          </a:blip>
          <a:stretch>
            <a:fillRect/>
          </a:stretch>
        </p:blipFill>
        <p:spPr>
          <a:xfrm>
            <a:off x="5397398" y="2445702"/>
            <a:ext cx="6601191" cy="2377440"/>
          </a:xfrm>
          <a:prstGeom prst="rect">
            <a:avLst/>
          </a:prstGeom>
        </p:spPr>
      </p:pic>
    </p:spTree>
    <p:extLst>
      <p:ext uri="{BB962C8B-B14F-4D97-AF65-F5344CB8AC3E}">
        <p14:creationId xmlns:p14="http://schemas.microsoft.com/office/powerpoint/2010/main" val="2029821019"/>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207</TotalTime>
  <Words>1152</Words>
  <Application>Microsoft Office PowerPoint</Application>
  <PresentationFormat>Widescreen</PresentationFormat>
  <Paragraphs>40</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Trebuchet MS</vt:lpstr>
      <vt:lpstr>Berlin</vt:lpstr>
      <vt:lpstr>The Purpose of  Majlis Khuddam-ul-Ahmadiyya: Fadl-e-Umar Quotes</vt:lpstr>
      <vt:lpstr>Reformation of Youth</vt:lpstr>
      <vt:lpstr>Training of Future Generations</vt:lpstr>
      <vt:lpstr>Qualities of Khuddam Leadership</vt:lpstr>
      <vt:lpstr>Servants of Islam-Ahmadiyyat</vt:lpstr>
      <vt:lpstr>To Protect from Outside Influences </vt:lpstr>
      <vt:lpstr>Outside Influences … continued </vt:lpstr>
      <vt:lpstr>Outside Influences … continued </vt:lpstr>
      <vt:lpstr>Training and Obedience</vt:lpstr>
      <vt:lpstr>9 Characteristics of a Khadim</vt:lpstr>
      <vt:lpstr>9 Characteristics of a Khadim</vt:lpstr>
      <vt:lpstr>Glad-tiding to Khuddam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Purpose of Majlis Khuddam-ul-Ahmadiyya as per Khalifat-ul-Masih II ra</dc:title>
  <dc:creator>Talha Ali</dc:creator>
  <cp:lastModifiedBy>Talha Ali</cp:lastModifiedBy>
  <cp:revision>24</cp:revision>
  <dcterms:created xsi:type="dcterms:W3CDTF">2014-11-16T02:22:03Z</dcterms:created>
  <dcterms:modified xsi:type="dcterms:W3CDTF">2014-11-16T11:59:04Z</dcterms:modified>
</cp:coreProperties>
</file>