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65" r:id="rId3"/>
    <p:sldId id="259" r:id="rId4"/>
    <p:sldId id="266" r:id="rId5"/>
    <p:sldId id="267" r:id="rId6"/>
    <p:sldId id="269" r:id="rId7"/>
    <p:sldId id="270" r:id="rId8"/>
    <p:sldId id="271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5996" autoAdjust="0"/>
  </p:normalViewPr>
  <p:slideViewPr>
    <p:cSldViewPr snapToGrid="0" snapToObjects="1">
      <p:cViewPr varScale="1">
        <p:scale>
          <a:sx n="122" d="100"/>
          <a:sy n="122" d="100"/>
        </p:scale>
        <p:origin x="51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hyperlink" Target="http://mian5.net/mka_expense" TargetMode="External"/><Relationship Id="rId4" Type="http://schemas.openxmlformats.org/officeDocument/2006/relationships/hyperlink" Target="finance.mkausa.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maal@mkausa.org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Maal</a:t>
            </a:r>
            <a:r>
              <a:rPr lang="en-US" dirty="0"/>
              <a:t> (Finance)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Department Plans 2016-17</a:t>
            </a: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03968" y="2419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Constitution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/>
              <a:t>Maal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3826" y="957790"/>
            <a:ext cx="85835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000" dirty="0" err="1"/>
              <a:t>Muhtamim</a:t>
            </a:r>
            <a:r>
              <a:rPr lang="en-US" sz="2000" dirty="0"/>
              <a:t> Mal shall strive to keep the </a:t>
            </a:r>
            <a:r>
              <a:rPr lang="en-US" sz="2000" dirty="0" err="1"/>
              <a:t>Majlis</a:t>
            </a:r>
            <a:r>
              <a:rPr lang="en-US" sz="2000" dirty="0"/>
              <a:t> in sound financial position.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He shall be responsible for the collection of </a:t>
            </a:r>
            <a:r>
              <a:rPr lang="en-US" sz="2000" dirty="0" err="1"/>
              <a:t>chanda</a:t>
            </a:r>
            <a:r>
              <a:rPr lang="en-US" sz="2000" dirty="0"/>
              <a:t> from all the </a:t>
            </a:r>
            <a:r>
              <a:rPr lang="en-US" sz="2000" dirty="0" err="1"/>
              <a:t>Majalis</a:t>
            </a:r>
            <a:r>
              <a:rPr lang="en-US" sz="2000" dirty="0"/>
              <a:t>.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He shall operate the </a:t>
            </a:r>
            <a:r>
              <a:rPr lang="en-US" sz="2000" dirty="0" err="1"/>
              <a:t>Majlis</a:t>
            </a:r>
            <a:r>
              <a:rPr lang="en-US" sz="2000" dirty="0"/>
              <a:t> account jointly with Sadr. </a:t>
            </a:r>
            <a:r>
              <a:rPr lang="en-US" sz="2000" dirty="0" err="1"/>
              <a:t>Majlis</a:t>
            </a:r>
            <a:r>
              <a:rPr lang="en-US" sz="2000" dirty="0"/>
              <a:t> </a:t>
            </a:r>
            <a:r>
              <a:rPr lang="en-US" sz="2000" dirty="0" err="1"/>
              <a:t>Amila</a:t>
            </a:r>
            <a:r>
              <a:rPr lang="en-US" sz="2000" dirty="0"/>
              <a:t> </a:t>
            </a:r>
            <a:r>
              <a:rPr lang="en-US" sz="2000" dirty="0" err="1"/>
              <a:t>Mulk</a:t>
            </a:r>
            <a:r>
              <a:rPr lang="en-US" sz="2000" dirty="0"/>
              <a:t> shall decide with which body/bodies the </a:t>
            </a:r>
            <a:r>
              <a:rPr lang="en-US" sz="2000" dirty="0" err="1"/>
              <a:t>Majlis</a:t>
            </a:r>
            <a:r>
              <a:rPr lang="en-US" sz="2000" dirty="0"/>
              <a:t> account should be opened.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He shall supervise the monetary affairs of </a:t>
            </a:r>
            <a:r>
              <a:rPr lang="en-US" sz="2000" dirty="0" err="1"/>
              <a:t>Majlis</a:t>
            </a:r>
            <a:r>
              <a:rPr lang="en-US" sz="2000" dirty="0"/>
              <a:t> </a:t>
            </a:r>
            <a:r>
              <a:rPr lang="en-US" sz="2000" dirty="0" err="1"/>
              <a:t>Mulk</a:t>
            </a:r>
            <a:r>
              <a:rPr lang="en-US" sz="2000" dirty="0"/>
              <a:t> and subordinate </a:t>
            </a:r>
            <a:r>
              <a:rPr lang="en-US" sz="2000" dirty="0" err="1"/>
              <a:t>Majalis</a:t>
            </a:r>
            <a:r>
              <a:rPr lang="en-US" sz="2000" dirty="0"/>
              <a:t>.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He shall make arrangements for the assessment of the annual Income budgets of all the </a:t>
            </a:r>
            <a:r>
              <a:rPr lang="en-US" sz="2000" dirty="0" err="1"/>
              <a:t>Majalis</a:t>
            </a:r>
            <a:r>
              <a:rPr lang="en-US" sz="2000" dirty="0"/>
              <a:t> and keep their record in the office. 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Income &amp; Expenses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1400" dirty="0" err="1"/>
              <a:t>Maal</a:t>
            </a:r>
            <a:r>
              <a:rPr lang="en-US" sz="1400" dirty="0"/>
              <a:t> department manages all of MKA’s financial needs</a:t>
            </a:r>
            <a:endParaRPr lang="en-US" sz="1600" dirty="0"/>
          </a:p>
          <a:p>
            <a:pPr marL="342900" indent="-342900"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Income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MKA Membership Dues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/>
              <a:t>MKA membership dues are the only MKA source of income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/>
              <a:t>MKA </a:t>
            </a:r>
            <a:r>
              <a:rPr lang="en-US" sz="1600" dirty="0" err="1"/>
              <a:t>Majlis</a:t>
            </a:r>
            <a:r>
              <a:rPr lang="en-US" sz="1600" dirty="0"/>
              <a:t> Dues: 1% of Yearly Take Home Income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 err="1"/>
              <a:t>Ijtema</a:t>
            </a:r>
            <a:r>
              <a:rPr lang="en-US" sz="1600" dirty="0"/>
              <a:t>: 2.5% of one month’s Take Home Income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/>
              <a:t>Non earning </a:t>
            </a:r>
            <a:r>
              <a:rPr lang="en-US" sz="1600" dirty="0" err="1"/>
              <a:t>Khuddam</a:t>
            </a:r>
            <a:r>
              <a:rPr lang="en-US" sz="1600" dirty="0"/>
              <a:t>: $60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 err="1"/>
              <a:t>Atfal</a:t>
            </a:r>
            <a:r>
              <a:rPr lang="en-US" sz="1600" dirty="0"/>
              <a:t>: $20</a:t>
            </a:r>
          </a:p>
          <a:p>
            <a:pPr marL="342900" indent="-342900"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Expenses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Local </a:t>
            </a:r>
            <a:r>
              <a:rPr lang="en-US" sz="1600" dirty="0" err="1"/>
              <a:t>Ijtema</a:t>
            </a:r>
            <a:r>
              <a:rPr lang="en-US" sz="1600" dirty="0"/>
              <a:t> and activities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Regional </a:t>
            </a:r>
            <a:r>
              <a:rPr lang="en-US" sz="1600" dirty="0" err="1"/>
              <a:t>Ijtema</a:t>
            </a:r>
            <a:endParaRPr lang="en-US" sz="1600" dirty="0"/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National </a:t>
            </a:r>
            <a:r>
              <a:rPr lang="en-US" sz="1600" dirty="0" err="1"/>
              <a:t>Ijtema</a:t>
            </a:r>
            <a:endParaRPr lang="en-US" sz="1600" dirty="0"/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National </a:t>
            </a:r>
            <a:r>
              <a:rPr lang="en-US" sz="1600" dirty="0" err="1"/>
              <a:t>Shura</a:t>
            </a:r>
            <a:endParaRPr lang="en-US" sz="1600" dirty="0"/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err="1"/>
              <a:t>Fazl</a:t>
            </a:r>
            <a:r>
              <a:rPr lang="en-US" sz="1600" dirty="0"/>
              <a:t>-e-Umar </a:t>
            </a:r>
            <a:r>
              <a:rPr lang="en-US" sz="1600" dirty="0" err="1"/>
              <a:t>Qaideen</a:t>
            </a:r>
            <a:r>
              <a:rPr lang="en-US" sz="1600" dirty="0"/>
              <a:t> Conference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MIST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Many more…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Resources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/>
              <a:t>Maal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896183"/>
            <a:ext cx="85835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El-</a:t>
            </a:r>
            <a:r>
              <a:rPr lang="en-US" dirty="0" err="1"/>
              <a:t>Hisab</a:t>
            </a:r>
            <a:r>
              <a:rPr lang="en-US" dirty="0"/>
              <a:t> – </a:t>
            </a:r>
            <a:r>
              <a:rPr lang="en-US" dirty="0">
                <a:hlinkClick r:id="rId4" action="ppaction://hlinkfile"/>
              </a:rPr>
              <a:t>finance.mkausa.org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El-</a:t>
            </a:r>
            <a:r>
              <a:rPr lang="en-US" dirty="0" err="1"/>
              <a:t>Hisab</a:t>
            </a:r>
            <a:r>
              <a:rPr lang="en-US" dirty="0"/>
              <a:t> is the </a:t>
            </a:r>
            <a:r>
              <a:rPr lang="en-US" dirty="0" err="1"/>
              <a:t>Maal</a:t>
            </a:r>
            <a:r>
              <a:rPr lang="en-US" dirty="0"/>
              <a:t> website used for managing </a:t>
            </a:r>
            <a:r>
              <a:rPr lang="en-US" dirty="0" err="1"/>
              <a:t>tajneed</a:t>
            </a:r>
            <a:r>
              <a:rPr lang="en-US" dirty="0"/>
              <a:t>, income budgets, and donations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Visit El-</a:t>
            </a:r>
            <a:r>
              <a:rPr lang="en-US" dirty="0" err="1"/>
              <a:t>Hisab</a:t>
            </a:r>
            <a:r>
              <a:rPr lang="en-US" dirty="0"/>
              <a:t> and create an account to get access if you do not already have an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MKA Expense Website - </a:t>
            </a:r>
            <a:r>
              <a:rPr lang="en-US" dirty="0">
                <a:hlinkClick r:id="rId5"/>
              </a:rPr>
              <a:t>http://mian5.net/mka_expense</a:t>
            </a:r>
            <a:r>
              <a:rPr lang="en-US" dirty="0"/>
              <a:t>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Expense website is used to request reimbursements for MKA Local and National Expenses.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MKA USA </a:t>
            </a:r>
            <a:r>
              <a:rPr lang="en-US" dirty="0" err="1"/>
              <a:t>Maal</a:t>
            </a:r>
            <a:r>
              <a:rPr lang="en-US" dirty="0"/>
              <a:t> Department Page and </a:t>
            </a:r>
            <a:r>
              <a:rPr lang="en-US" dirty="0" err="1"/>
              <a:t>Chanda</a:t>
            </a:r>
            <a:r>
              <a:rPr lang="en-US" dirty="0"/>
              <a:t> Calculator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http://www.mkausa.org/departments/maal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9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Bank Accounts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/>
              <a:t>Maal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3961" y="963509"/>
            <a:ext cx="85835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Each </a:t>
            </a:r>
            <a:r>
              <a:rPr lang="en-US" sz="2000" dirty="0" err="1"/>
              <a:t>Majlis</a:t>
            </a:r>
            <a:r>
              <a:rPr lang="en-US" sz="2000" dirty="0"/>
              <a:t> has a centralized Bank of America account.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Local </a:t>
            </a:r>
            <a:r>
              <a:rPr lang="en-US" sz="2000" dirty="0" err="1"/>
              <a:t>Majalis</a:t>
            </a:r>
            <a:r>
              <a:rPr lang="en-US" sz="2000" dirty="0"/>
              <a:t> have view-only access to their accounts.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Center share is directly taken out of the </a:t>
            </a:r>
            <a:r>
              <a:rPr lang="en-US" sz="2000" dirty="0" err="1"/>
              <a:t>Majalis</a:t>
            </a:r>
            <a:r>
              <a:rPr lang="en-US" sz="2000" dirty="0"/>
              <a:t> Bank of America accounts at the end of every Quarter.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Center will mail reimbursement checks for all local expenses.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Please deposit all checks and money within 1 week of collection.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Amount of Chanda collected must match the amount deposited in bank account at all times.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AutoNum type="arabicPeriod"/>
            </a:pPr>
            <a:endParaRPr lang="en-US" sz="2000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2016-2017 Goals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295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Effectively Collect 100% of the Budget and achieve 90-100% Participation: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</a:rPr>
              <a:t>Q1 ending January:   </a:t>
            </a:r>
            <a:r>
              <a:rPr lang="en-US" dirty="0"/>
              <a:t>25</a:t>
            </a:r>
            <a:r>
              <a:rPr lang="en-US" dirty="0">
                <a:solidFill>
                  <a:schemeClr val="tx1"/>
                </a:solidFill>
              </a:rPr>
              <a:t>% Participation- 33% Collection.</a:t>
            </a: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</a:rPr>
              <a:t>Q2 ending April: </a:t>
            </a:r>
            <a:r>
              <a:rPr lang="en-US" dirty="0"/>
              <a:t>       </a:t>
            </a:r>
            <a:r>
              <a:rPr lang="en-US" dirty="0">
                <a:solidFill>
                  <a:schemeClr val="tx1"/>
                </a:solidFill>
              </a:rPr>
              <a:t>50% Participation- 66% Collection.</a:t>
            </a: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</a:rPr>
              <a:t>Q3 ending July:          75% Participation- 90% Collection.</a:t>
            </a:r>
            <a:endParaRPr lang="en-US" dirty="0"/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</a:rPr>
              <a:t>Q4 ending October: 100% Participation-100% Collection.</a:t>
            </a: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/>
              <a:t>Submit income budgets by May 31, 2017</a:t>
            </a:r>
            <a:endParaRPr lang="en-US" dirty="0">
              <a:solidFill>
                <a:schemeClr val="tx1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/>
              <a:t>Maal</a:t>
            </a:r>
            <a:endParaRPr lang="en-US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06377"/>
              </p:ext>
            </p:extLst>
          </p:nvPr>
        </p:nvGraphicFramePr>
        <p:xfrm>
          <a:off x="304800" y="120793"/>
          <a:ext cx="8579556" cy="4739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19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4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55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1742">
                <a:tc gridSpan="4">
                  <a:txBody>
                    <a:bodyPr/>
                    <a:lstStyle/>
                    <a:p>
                      <a:r>
                        <a:rPr lang="en-US" sz="1800" dirty="0"/>
                        <a:t>2016-2017 </a:t>
                      </a:r>
                      <a:r>
                        <a:rPr lang="en-US" sz="1800" dirty="0" err="1"/>
                        <a:t>Maal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Alm</a:t>
                      </a:r>
                      <a:r>
                        <a:rPr lang="en-US" sz="1800" dirty="0"/>
                        <a:t>-e-</a:t>
                      </a:r>
                      <a:r>
                        <a:rPr lang="en-US" sz="1800" dirty="0" err="1"/>
                        <a:t>Inami</a:t>
                      </a:r>
                      <a:r>
                        <a:rPr lang="en-US" sz="1800" dirty="0"/>
                        <a:t> Criteria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Quarter</a:t>
                      </a:r>
                      <a:r>
                        <a:rPr lang="en-US" b="1" baseline="0" dirty="0"/>
                        <a:t>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Points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Quarter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266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Participation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Khuddam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25%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Participation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Khuddam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50%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 (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 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 (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 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Collections: 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Collections: 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Q1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Q2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endParaRPr lang="en-US" sz="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Quarter</a:t>
                      </a:r>
                      <a:r>
                        <a:rPr lang="en-US" b="1" baseline="0" dirty="0"/>
                        <a:t> 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Quarter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Participation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Khuddam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75%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Participation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Khuddam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90-100%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 (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 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 (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 95-100%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Collections: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Collections: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Income Budget submission by May 31</a:t>
                      </a:r>
                      <a:r>
                        <a:rPr kumimoji="0" lang="en-US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Q3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Q4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Total Points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/>
              <a:t>Maal</a:t>
            </a:r>
            <a:endParaRPr lang="en-US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3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br>
              <a:rPr lang="en-US" sz="4000" dirty="0"/>
            </a:br>
            <a:r>
              <a:rPr lang="en-US" sz="4000" dirty="0"/>
              <a:t>Any Questions! Please feel free to ask anytime. Email: </a:t>
            </a:r>
            <a:r>
              <a:rPr lang="en-US" sz="4000" dirty="0">
                <a:hlinkClick r:id="rId2"/>
              </a:rPr>
              <a:t>maal@mkausa.org</a:t>
            </a:r>
            <a:br>
              <a:rPr lang="en-US" sz="4000" dirty="0"/>
            </a:br>
            <a:r>
              <a:rPr lang="en-US" sz="4000" dirty="0"/>
              <a:t>Cell: 925-525-9297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/>
              <a:t>Maal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2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1642</TotalTime>
  <Words>506</Words>
  <Application>Microsoft Office PowerPoint</Application>
  <PresentationFormat>On-screen Show (16:9)</PresentationFormat>
  <Paragraphs>105</Paragraphs>
  <Slides>8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Aleo Light</vt:lpstr>
      <vt:lpstr>Arial</vt:lpstr>
      <vt:lpstr>Calibri</vt:lpstr>
      <vt:lpstr>Courier New</vt:lpstr>
      <vt:lpstr>Maven Pro Light 300 Regular</vt:lpstr>
      <vt:lpstr>Maven Pro Regular</vt:lpstr>
      <vt:lpstr>Mission Gothic Thin</vt:lpstr>
      <vt:lpstr>Times New Roman</vt:lpstr>
      <vt:lpstr>Wingdings</vt:lpstr>
      <vt:lpstr>Basic_MKA_Template_Dark</vt:lpstr>
      <vt:lpstr>Maal (Finance)</vt:lpstr>
      <vt:lpstr>Constitution</vt:lpstr>
      <vt:lpstr>Income &amp; Expenses</vt:lpstr>
      <vt:lpstr>Resources</vt:lpstr>
      <vt:lpstr>Bank Accounts</vt:lpstr>
      <vt:lpstr>2016-2017 Goals</vt:lpstr>
      <vt:lpstr>PowerPoint Presentation</vt:lpstr>
      <vt:lpstr> Any Questions! Please feel free to ask anytime. Email: maal@mkausa.org Cell: 925-525-9297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Saif Ahmad</cp:lastModifiedBy>
  <cp:revision>71</cp:revision>
  <dcterms:created xsi:type="dcterms:W3CDTF">2013-09-11T05:50:54Z</dcterms:created>
  <dcterms:modified xsi:type="dcterms:W3CDTF">2017-01-21T14:31:46Z</dcterms:modified>
</cp:coreProperties>
</file>