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64" r:id="rId4"/>
    <p:sldId id="265" r:id="rId5"/>
    <p:sldId id="266" r:id="rId6"/>
    <p:sldId id="267" r:id="rId7"/>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C197"/>
    <a:srgbClr val="737CBA"/>
    <a:srgbClr val="912E2B"/>
    <a:srgbClr val="8AB1C7"/>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8" d="100"/>
          <a:sy n="148" d="100"/>
        </p:scale>
        <p:origin x="-504" y="-11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90E7605B-263E-034E-A628-5F2E5B0C7637}" type="datetimeFigureOut">
              <a:rPr lang="en-US"/>
              <a:pPr>
                <a:defRPr/>
              </a:pPr>
              <a:t>11/11/14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30F9D0B5-BC6A-194C-86E7-C412B28497A4}" type="slidenum">
              <a:rPr lang="en-US"/>
              <a:pPr>
                <a:defRPr/>
              </a:pPr>
              <a:t>‹#›</a:t>
            </a:fld>
            <a:endParaRPr lang="en-US" dirty="0"/>
          </a:p>
        </p:txBody>
      </p:sp>
    </p:spTree>
    <p:extLst>
      <p:ext uri="{BB962C8B-B14F-4D97-AF65-F5344CB8AC3E}">
        <p14:creationId xmlns:p14="http://schemas.microsoft.com/office/powerpoint/2010/main" val="2535308186"/>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8AB1C7"/>
                </a:solidFill>
                <a:latin typeface="Aleo Light"/>
                <a:cs typeface="Ale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2881778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745254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53315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222406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Maven Pro Light 300 Regular"/>
                <a:cs typeface="Maven Pro Light 300 Regula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77C197"/>
                </a:solidFill>
                <a:latin typeface="Aleo Light"/>
                <a:cs typeface="Aleo 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71427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59492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129699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131568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4500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100814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0" i="0">
                <a:latin typeface="Maven Pro Regular"/>
                <a:cs typeface="Maven Pro Regular"/>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b="0" i="0">
                <a:solidFill>
                  <a:srgbClr val="8AB1C7"/>
                </a:solidFill>
                <a:latin typeface="Aleo Light"/>
                <a:cs typeface="Aleo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343424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b="0" i="0" dirty="0">
                <a:solidFill>
                  <a:schemeClr val="tx1">
                    <a:tint val="75000"/>
                  </a:schemeClr>
                </a:solidFill>
                <a:latin typeface="Aleo Light"/>
                <a:ea typeface="+mn-ea"/>
                <a:cs typeface="Aleo Light"/>
              </a:defRPr>
            </a:lvl1pPr>
          </a:lstStyle>
          <a:p>
            <a:pPr>
              <a:defRPr/>
            </a:pPr>
            <a:endParaRPr lang="en-US" dirty="0"/>
          </a:p>
        </p:txBody>
      </p:sp>
      <p:pic>
        <p:nvPicPr>
          <p:cNvPr id="1029" name="Picture 6" descr="MKA_USA_Logo_WHITE_XLarg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51763" y="4748213"/>
            <a:ext cx="13922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aven Pro Regular"/>
          <a:ea typeface="ＭＳ Ｐゴシック" charset="0"/>
          <a:cs typeface="Maven Pro Regular"/>
        </a:defRPr>
      </a:lvl1pPr>
      <a:lvl2pPr algn="ctr" defTabSz="457200" rtl="0" fontAlgn="base">
        <a:spcBef>
          <a:spcPct val="0"/>
        </a:spcBef>
        <a:spcAft>
          <a:spcPct val="0"/>
        </a:spcAft>
        <a:defRPr sz="4400">
          <a:solidFill>
            <a:schemeClr val="tx1"/>
          </a:solidFill>
          <a:latin typeface="Maven Pro Regular" charset="0"/>
          <a:ea typeface="ＭＳ Ｐゴシック" charset="0"/>
        </a:defRPr>
      </a:lvl2pPr>
      <a:lvl3pPr algn="ctr" defTabSz="457200" rtl="0" fontAlgn="base">
        <a:spcBef>
          <a:spcPct val="0"/>
        </a:spcBef>
        <a:spcAft>
          <a:spcPct val="0"/>
        </a:spcAft>
        <a:defRPr sz="4400">
          <a:solidFill>
            <a:schemeClr val="tx1"/>
          </a:solidFill>
          <a:latin typeface="Maven Pro Regular" charset="0"/>
          <a:ea typeface="ＭＳ Ｐゴシック" charset="0"/>
        </a:defRPr>
      </a:lvl3pPr>
      <a:lvl4pPr algn="ctr" defTabSz="457200" rtl="0" fontAlgn="base">
        <a:spcBef>
          <a:spcPct val="0"/>
        </a:spcBef>
        <a:spcAft>
          <a:spcPct val="0"/>
        </a:spcAft>
        <a:defRPr sz="4400">
          <a:solidFill>
            <a:schemeClr val="tx1"/>
          </a:solidFill>
          <a:latin typeface="Maven Pro Regular" charset="0"/>
          <a:ea typeface="ＭＳ Ｐゴシック" charset="0"/>
        </a:defRPr>
      </a:lvl4pPr>
      <a:lvl5pPr algn="ctr" defTabSz="457200" rtl="0" fontAlgn="base">
        <a:spcBef>
          <a:spcPct val="0"/>
        </a:spcBef>
        <a:spcAft>
          <a:spcPct val="0"/>
        </a:spcAft>
        <a:defRPr sz="4400">
          <a:solidFill>
            <a:schemeClr val="tx1"/>
          </a:solidFill>
          <a:latin typeface="Maven Pro Regular" charset="0"/>
          <a:ea typeface="ＭＳ Ｐゴシック" charset="0"/>
        </a:defRPr>
      </a:lvl5pPr>
      <a:lvl6pPr marL="457200" algn="ctr" defTabSz="457200" rtl="0" fontAlgn="base">
        <a:spcBef>
          <a:spcPct val="0"/>
        </a:spcBef>
        <a:spcAft>
          <a:spcPct val="0"/>
        </a:spcAft>
        <a:defRPr sz="4400">
          <a:solidFill>
            <a:schemeClr val="tx1"/>
          </a:solidFill>
          <a:latin typeface="Maven Pro Regular" charset="0"/>
          <a:ea typeface="ＭＳ Ｐゴシック" charset="0"/>
        </a:defRPr>
      </a:lvl6pPr>
      <a:lvl7pPr marL="914400" algn="ctr" defTabSz="457200" rtl="0" fontAlgn="base">
        <a:spcBef>
          <a:spcPct val="0"/>
        </a:spcBef>
        <a:spcAft>
          <a:spcPct val="0"/>
        </a:spcAft>
        <a:defRPr sz="4400">
          <a:solidFill>
            <a:schemeClr val="tx1"/>
          </a:solidFill>
          <a:latin typeface="Maven Pro Regular" charset="0"/>
          <a:ea typeface="ＭＳ Ｐゴシック" charset="0"/>
        </a:defRPr>
      </a:lvl7pPr>
      <a:lvl8pPr marL="1371600" algn="ctr" defTabSz="457200" rtl="0" fontAlgn="base">
        <a:spcBef>
          <a:spcPct val="0"/>
        </a:spcBef>
        <a:spcAft>
          <a:spcPct val="0"/>
        </a:spcAft>
        <a:defRPr sz="4400">
          <a:solidFill>
            <a:schemeClr val="tx1"/>
          </a:solidFill>
          <a:latin typeface="Maven Pro Regular" charset="0"/>
          <a:ea typeface="ＭＳ Ｐゴシック" charset="0"/>
        </a:defRPr>
      </a:lvl8pPr>
      <a:lvl9pPr marL="1828800" algn="ctr" defTabSz="457200" rtl="0" fontAlgn="base">
        <a:spcBef>
          <a:spcPct val="0"/>
        </a:spcBef>
        <a:spcAft>
          <a:spcPct val="0"/>
        </a:spcAft>
        <a:defRPr sz="4400">
          <a:solidFill>
            <a:schemeClr val="tx1"/>
          </a:solidFill>
          <a:latin typeface="Maven Pro Regular" charset="0"/>
          <a:ea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ission Gothic Thin"/>
          <a:ea typeface="ＭＳ Ｐゴシック" charset="0"/>
          <a:cs typeface="Mission Gothic Thin"/>
        </a:defRPr>
      </a:lvl1pPr>
      <a:lvl2pPr marL="742950" indent="-285750" algn="l" defTabSz="457200" rtl="0" fontAlgn="base">
        <a:spcBef>
          <a:spcPct val="20000"/>
        </a:spcBef>
        <a:spcAft>
          <a:spcPct val="0"/>
        </a:spcAft>
        <a:buFont typeface="Arial" charset="0"/>
        <a:buChar char="–"/>
        <a:defRPr sz="2800" kern="1200">
          <a:solidFill>
            <a:schemeClr val="tx1"/>
          </a:solidFill>
          <a:latin typeface="Mission Gothic Thin"/>
          <a:ea typeface="ＭＳ Ｐゴシック" charset="0"/>
          <a:cs typeface="Mission Gothic Thin"/>
        </a:defRPr>
      </a:lvl2pPr>
      <a:lvl3pPr marL="1143000" indent="-228600" algn="l" defTabSz="457200" rtl="0" fontAlgn="base">
        <a:spcBef>
          <a:spcPct val="20000"/>
        </a:spcBef>
        <a:spcAft>
          <a:spcPct val="0"/>
        </a:spcAft>
        <a:buFont typeface="Arial" charset="0"/>
        <a:buChar char="•"/>
        <a:defRPr sz="2400" kern="1200">
          <a:solidFill>
            <a:schemeClr val="tx1"/>
          </a:solidFill>
          <a:latin typeface="Mission Gothic Thin"/>
          <a:ea typeface="ＭＳ Ｐゴシック" charset="0"/>
          <a:cs typeface="Mission Gothic Thin"/>
        </a:defRPr>
      </a:lvl3pPr>
      <a:lvl4pPr marL="1600200" indent="-228600" algn="l" defTabSz="457200" rtl="0" fontAlgn="base">
        <a:spcBef>
          <a:spcPct val="20000"/>
        </a:spcBef>
        <a:spcAft>
          <a:spcPct val="0"/>
        </a:spcAft>
        <a:buFont typeface="Arial" charset="0"/>
        <a:buChar char="–"/>
        <a:defRPr sz="2000" kern="1200">
          <a:solidFill>
            <a:schemeClr val="tx1"/>
          </a:solidFill>
          <a:latin typeface="Mission Gothic Thin"/>
          <a:ea typeface="ＭＳ Ｐゴシック" charset="0"/>
          <a:cs typeface="Mission Gothic Thin"/>
        </a:defRPr>
      </a:lvl4pPr>
      <a:lvl5pPr marL="2057400" indent="-228600" algn="l" defTabSz="457200" rtl="0" fontAlgn="base">
        <a:spcBef>
          <a:spcPct val="20000"/>
        </a:spcBef>
        <a:spcAft>
          <a:spcPct val="0"/>
        </a:spcAft>
        <a:buFont typeface="Arial" charset="0"/>
        <a:buChar char="»"/>
        <a:defRPr sz="2000" kern="1200">
          <a:solidFill>
            <a:schemeClr val="tx1"/>
          </a:solidFill>
          <a:latin typeface="Mission Gothic Thin"/>
          <a:ea typeface="ＭＳ Ｐゴシック" charset="0"/>
          <a:cs typeface="Mission Gothic Thi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5"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hyperlink" Target="mailto:zarik.khan@mkausa.org" TargetMode="External"/><Relationship Id="rId5" Type="http://schemas.openxmlformats.org/officeDocument/2006/relationships/hyperlink" Target="mailto:ama.malik@gmail.com" TargetMode="External"/><Relationship Id="rId6" Type="http://schemas.openxmlformats.org/officeDocument/2006/relationships/hyperlink" Target="mailto:salamkhan92@gmail.com" TargetMode="External"/><Relationship Id="rId7" Type="http://schemas.openxmlformats.org/officeDocument/2006/relationships/hyperlink" Target="mailto:dmalik3@gmail.com" TargetMode="External"/><Relationship Id="rId8" Type="http://schemas.openxmlformats.org/officeDocument/2006/relationships/hyperlink" Target="mailto:chatiq7@gmail.com" TargetMode="External"/><Relationship Id="rId9"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ctrTitle"/>
          </p:nvPr>
        </p:nvSpPr>
        <p:spPr>
          <a:xfrm>
            <a:off x="685800" y="1598613"/>
            <a:ext cx="7772400" cy="1101725"/>
          </a:xfrm>
        </p:spPr>
        <p:txBody>
          <a:bodyPr/>
          <a:lstStyle/>
          <a:p>
            <a:r>
              <a:rPr lang="en-US" dirty="0">
                <a:latin typeface="Maven Pro Regular" charset="0"/>
              </a:rPr>
              <a:t>Tehrik-e-Jadid</a:t>
            </a:r>
          </a:p>
        </p:txBody>
      </p:sp>
      <p:sp>
        <p:nvSpPr>
          <p:cNvPr id="3" name="Subtitle 2"/>
          <p:cNvSpPr>
            <a:spLocks noGrp="1"/>
          </p:cNvSpPr>
          <p:nvPr>
            <p:ph type="subTitle" idx="1"/>
          </p:nvPr>
        </p:nvSpPr>
        <p:spPr/>
        <p:txBody>
          <a:bodyPr rtlCol="0">
            <a:normAutofit/>
          </a:bodyPr>
          <a:lstStyle/>
          <a:p>
            <a:pPr fontAlgn="auto">
              <a:spcAft>
                <a:spcPts val="0"/>
              </a:spcAft>
              <a:buFont typeface="Arial"/>
              <a:buNone/>
              <a:defRPr/>
            </a:pPr>
            <a:r>
              <a:rPr lang="en-US" dirty="0" smtClean="0">
                <a:ea typeface="+mn-ea"/>
              </a:rPr>
              <a:t>Department Plan Overview</a:t>
            </a:r>
          </a:p>
          <a:p>
            <a:pPr fontAlgn="auto">
              <a:spcAft>
                <a:spcPts val="0"/>
              </a:spcAft>
              <a:buFont typeface="Arial"/>
              <a:buNone/>
              <a:defRPr/>
            </a:pPr>
            <a:r>
              <a:rPr lang="en-US" dirty="0" smtClean="0">
                <a:ea typeface="+mn-ea"/>
              </a:rPr>
              <a:t>2014-2015</a:t>
            </a:r>
            <a:endParaRPr lang="en-US" dirty="0">
              <a:ea typeface="+mn-ea"/>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9400" y="4130499"/>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xmlns:p14="http://schemas.microsoft.com/office/powerpoint/2010/main" spd="slow" advClick="0" advTm="8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ctrTitle"/>
          </p:nvPr>
        </p:nvSpPr>
        <p:spPr>
          <a:xfrm>
            <a:off x="685800" y="131763"/>
            <a:ext cx="7772400" cy="1101725"/>
          </a:xfrm>
        </p:spPr>
        <p:txBody>
          <a:bodyPr/>
          <a:lstStyle/>
          <a:p>
            <a:r>
              <a:rPr lang="en-US" dirty="0">
                <a:latin typeface="Maven Pro Regular" charset="0"/>
              </a:rPr>
              <a:t>THE PURPOSE</a:t>
            </a:r>
          </a:p>
        </p:txBody>
      </p:sp>
      <p:sp>
        <p:nvSpPr>
          <p:cNvPr id="3" name="Subtitle 2"/>
          <p:cNvSpPr>
            <a:spLocks noGrp="1"/>
          </p:cNvSpPr>
          <p:nvPr>
            <p:ph type="subTitle" idx="1"/>
          </p:nvPr>
        </p:nvSpPr>
        <p:spPr>
          <a:xfrm>
            <a:off x="1371600" y="1168400"/>
            <a:ext cx="6400800" cy="1847850"/>
          </a:xfrm>
        </p:spPr>
        <p:txBody>
          <a:bodyPr>
            <a:normAutofit lnSpcReduction="10000"/>
          </a:bodyPr>
          <a:lstStyle/>
          <a:p>
            <a:pPr>
              <a:lnSpc>
                <a:spcPct val="80000"/>
              </a:lnSpc>
            </a:pPr>
            <a:r>
              <a:rPr lang="en-US" sz="2700" i="1" baseline="30000" dirty="0">
                <a:latin typeface="Aleo Light" charset="0"/>
                <a:cs typeface="Aleo Light" charset="0"/>
              </a:rPr>
              <a:t>“This is not my scheme, rather it is a scheme revealed by God…The purpose of initiating Tehrik e Jadid is to generate necessary funds for the propagation of the name of God to the corners of the world. It is initiated so that individuals could devote their entire lives for the propagation of </a:t>
            </a:r>
            <a:r>
              <a:rPr lang="en-US" sz="2700" i="1" baseline="30000" dirty="0" smtClean="0">
                <a:latin typeface="Aleo Light" charset="0"/>
                <a:cs typeface="Aleo Light" charset="0"/>
              </a:rPr>
              <a:t>Islam</a:t>
            </a:r>
            <a:r>
              <a:rPr lang="en-US" sz="2700" i="1" baseline="30000" dirty="0">
                <a:latin typeface="Aleo Light" charset="0"/>
                <a:cs typeface="Aleo Light" charset="0"/>
              </a:rPr>
              <a:t>. Tehrik e Jadid is initiated so that the members of our </a:t>
            </a:r>
            <a:r>
              <a:rPr lang="en-US" sz="2700" i="1" baseline="30000" dirty="0" smtClean="0">
                <a:latin typeface="Aleo Light" charset="0"/>
                <a:cs typeface="Aleo Light" charset="0"/>
              </a:rPr>
              <a:t>Jama’at </a:t>
            </a:r>
            <a:r>
              <a:rPr lang="en-US" sz="2700" i="1" baseline="30000" dirty="0">
                <a:latin typeface="Aleo Light" charset="0"/>
                <a:cs typeface="Aleo Light" charset="0"/>
              </a:rPr>
              <a:t>would gain that courage and perseverance that should be a characteristic of active and efficient organizations</a:t>
            </a:r>
            <a:r>
              <a:rPr lang="en-US" sz="2700" baseline="30000" dirty="0">
                <a:latin typeface="Aleo Light" charset="0"/>
                <a:cs typeface="Aleo Light" charset="0"/>
              </a:rPr>
              <a:t>.”</a:t>
            </a:r>
          </a:p>
        </p:txBody>
      </p:sp>
      <p:sp>
        <p:nvSpPr>
          <p:cNvPr id="4" name="Rectangle 3"/>
          <p:cNvSpPr/>
          <p:nvPr/>
        </p:nvSpPr>
        <p:spPr>
          <a:xfrm>
            <a:off x="3200400" y="3016250"/>
            <a:ext cx="4572000" cy="523875"/>
          </a:xfrm>
          <a:prstGeom prst="rect">
            <a:avLst/>
          </a:prstGeom>
        </p:spPr>
        <p:txBody>
          <a:bodyPr>
            <a:spAutoFit/>
          </a:bodyPr>
          <a:lstStyle/>
          <a:p>
            <a:pPr fontAlgn="auto">
              <a:spcBef>
                <a:spcPts val="0"/>
              </a:spcBef>
              <a:spcAft>
                <a:spcPts val="0"/>
              </a:spcAft>
              <a:defRPr/>
            </a:pPr>
            <a:r>
              <a:rPr lang="en-US" sz="1400" dirty="0">
                <a:latin typeface="Maven Pro Regular"/>
                <a:ea typeface="+mn-ea"/>
                <a:cs typeface="Maven Pro Regular"/>
              </a:rPr>
              <a:t>Hadhrat Khalifatul Masih II</a:t>
            </a:r>
            <a:br>
              <a:rPr lang="en-US" sz="1400" dirty="0">
                <a:latin typeface="Maven Pro Regular"/>
                <a:ea typeface="+mn-ea"/>
                <a:cs typeface="Maven Pro Regular"/>
              </a:rPr>
            </a:br>
            <a:r>
              <a:rPr lang="en-US" sz="1400" dirty="0">
                <a:latin typeface="Maven Pro Regular"/>
                <a:ea typeface="+mn-ea"/>
                <a:cs typeface="Maven Pro Regular"/>
              </a:rPr>
              <a:t>Friday Sermon, November 27, 1942</a:t>
            </a:r>
            <a:endParaRPr lang="en-US" sz="1400" baseline="30000" dirty="0">
              <a:latin typeface="Maven Pro Regular"/>
              <a:ea typeface="+mn-ea"/>
              <a:cs typeface="Maven Pro Regular"/>
            </a:endParaRPr>
          </a:p>
        </p:txBody>
      </p:sp>
      <p:pic>
        <p:nvPicPr>
          <p:cNvPr id="2" name="Picture 1"/>
          <p:cNvPicPr>
            <a:picLocks noChangeAspect="1"/>
          </p:cNvPicPr>
          <p:nvPr/>
        </p:nvPicPr>
        <p:blipFill>
          <a:blip r:embed="rId4"/>
          <a:stretch>
            <a:fillRect/>
          </a:stretch>
        </p:blipFill>
        <p:spPr>
          <a:xfrm>
            <a:off x="1791516" y="3016250"/>
            <a:ext cx="1138193" cy="1517590"/>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4061848"/>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1000"/>
    </mc:Choice>
    <mc:Fallback>
      <p:transition xmlns:p14="http://schemas.microsoft.com/office/powerpoint/2010/main" spd="slow" advClick="0" advTm="11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ctrTitle"/>
          </p:nvPr>
        </p:nvSpPr>
        <p:spPr>
          <a:xfrm>
            <a:off x="685800" y="131763"/>
            <a:ext cx="7772400" cy="1101725"/>
          </a:xfrm>
        </p:spPr>
        <p:txBody>
          <a:bodyPr/>
          <a:lstStyle/>
          <a:p>
            <a:r>
              <a:rPr lang="en-US" dirty="0">
                <a:latin typeface="Maven Pro Regular" charset="0"/>
              </a:rPr>
              <a:t>THE </a:t>
            </a:r>
            <a:r>
              <a:rPr lang="en-US" dirty="0" smtClean="0">
                <a:latin typeface="Maven Pro Regular" charset="0"/>
              </a:rPr>
              <a:t>PLAN (GOALS/DATES)</a:t>
            </a:r>
            <a:endParaRPr lang="en-US" dirty="0">
              <a:latin typeface="Maven Pro Regular" charset="0"/>
            </a:endParaRPr>
          </a:p>
        </p:txBody>
      </p:sp>
      <p:sp>
        <p:nvSpPr>
          <p:cNvPr id="9218" name="Subtitle 2"/>
          <p:cNvSpPr>
            <a:spLocks noGrp="1"/>
          </p:cNvSpPr>
          <p:nvPr>
            <p:ph type="subTitle" idx="1"/>
          </p:nvPr>
        </p:nvSpPr>
        <p:spPr>
          <a:xfrm>
            <a:off x="1371600" y="1168400"/>
            <a:ext cx="6400800" cy="1847850"/>
          </a:xfrm>
        </p:spPr>
        <p:txBody>
          <a:bodyPr/>
          <a:lstStyle/>
          <a:p>
            <a:pPr algn="l"/>
            <a:r>
              <a:rPr lang="en-US" sz="1800" dirty="0">
                <a:latin typeface="Aleo Light" charset="0"/>
                <a:cs typeface="Aleo Light" charset="0"/>
              </a:rPr>
              <a:t>Goals: </a:t>
            </a:r>
            <a:r>
              <a:rPr lang="en-US" sz="1800" dirty="0" smtClean="0">
                <a:latin typeface="Aleo Light" charset="0"/>
                <a:cs typeface="Aleo Light" charset="0"/>
              </a:rPr>
              <a:t/>
            </a:r>
            <a:br>
              <a:rPr lang="en-US" sz="1800" dirty="0" smtClean="0">
                <a:latin typeface="Aleo Light" charset="0"/>
                <a:cs typeface="Aleo Light" charset="0"/>
              </a:rPr>
            </a:br>
            <a:r>
              <a:rPr lang="en-US" sz="1800" dirty="0" smtClean="0">
                <a:latin typeface="Aleo Light" charset="0"/>
                <a:cs typeface="Aleo Light" charset="0"/>
              </a:rPr>
              <a:t>1</a:t>
            </a:r>
            <a:r>
              <a:rPr lang="en-US" sz="1800" dirty="0">
                <a:latin typeface="Aleo Light" charset="0"/>
                <a:cs typeface="Aleo Light" charset="0"/>
              </a:rPr>
              <a:t>) Increase participation/</a:t>
            </a:r>
            <a:r>
              <a:rPr lang="en-US" sz="1800" dirty="0" smtClean="0">
                <a:latin typeface="Aleo Light" charset="0"/>
                <a:cs typeface="Aleo Light" charset="0"/>
              </a:rPr>
              <a:t>collection (National goal is 100% participation from all Jama’at members)</a:t>
            </a:r>
            <a:br>
              <a:rPr lang="en-US" sz="1800" dirty="0" smtClean="0">
                <a:latin typeface="Aleo Light" charset="0"/>
                <a:cs typeface="Aleo Light" charset="0"/>
              </a:rPr>
            </a:br>
            <a:r>
              <a:rPr lang="en-US" sz="1800" dirty="0" smtClean="0">
                <a:latin typeface="Aleo Light" charset="0"/>
                <a:cs typeface="Aleo Light" charset="0"/>
              </a:rPr>
              <a:t>2</a:t>
            </a:r>
            <a:r>
              <a:rPr lang="en-US" sz="1800" dirty="0">
                <a:latin typeface="Aleo Light" charset="0"/>
                <a:cs typeface="Aleo Light" charset="0"/>
              </a:rPr>
              <a:t>) Increase awareness amongst Khuddam of TJ, history, </a:t>
            </a:r>
            <a:r>
              <a:rPr lang="en-US" sz="1800" dirty="0" smtClean="0">
                <a:latin typeface="Aleo Light" charset="0"/>
                <a:cs typeface="Aleo Light" charset="0"/>
              </a:rPr>
              <a:t>impact</a:t>
            </a:r>
          </a:p>
          <a:p>
            <a:pPr algn="l"/>
            <a:r>
              <a:rPr lang="en-US" sz="1800" dirty="0">
                <a:latin typeface="Aleo Light" charset="0"/>
                <a:cs typeface="Aleo Light" charset="0"/>
              </a:rPr>
              <a:t/>
            </a:r>
            <a:br>
              <a:rPr lang="en-US" sz="1800" dirty="0">
                <a:latin typeface="Aleo Light" charset="0"/>
                <a:cs typeface="Aleo Light" charset="0"/>
              </a:rPr>
            </a:br>
            <a:r>
              <a:rPr lang="en-US" sz="1800" dirty="0">
                <a:latin typeface="Aleo Light" charset="0"/>
                <a:cs typeface="Aleo Light" charset="0"/>
              </a:rPr>
              <a:t>Key Dates:</a:t>
            </a:r>
            <a:br>
              <a:rPr lang="en-US" sz="1800" dirty="0">
                <a:latin typeface="Aleo Light" charset="0"/>
                <a:cs typeface="Aleo Light" charset="0"/>
              </a:rPr>
            </a:br>
            <a:r>
              <a:rPr lang="en-US" sz="1800" dirty="0">
                <a:latin typeface="Aleo Light" charset="0"/>
                <a:cs typeface="Aleo Light" charset="0"/>
              </a:rPr>
              <a:t>* 11/1/</a:t>
            </a:r>
            <a:r>
              <a:rPr lang="en-US" sz="1800" dirty="0" smtClean="0">
                <a:latin typeface="Aleo Light" charset="0"/>
                <a:cs typeface="Aleo Light" charset="0"/>
              </a:rPr>
              <a:t>2014 </a:t>
            </a:r>
            <a:r>
              <a:rPr lang="en-US" sz="1800" dirty="0">
                <a:latin typeface="Aleo Light" charset="0"/>
                <a:cs typeface="Aleo Light" charset="0"/>
              </a:rPr>
              <a:t>– Start of TJ Year</a:t>
            </a:r>
            <a:br>
              <a:rPr lang="en-US" sz="1800" dirty="0">
                <a:latin typeface="Aleo Light" charset="0"/>
                <a:cs typeface="Aleo Light" charset="0"/>
              </a:rPr>
            </a:br>
            <a:r>
              <a:rPr lang="en-US" sz="1800" dirty="0">
                <a:latin typeface="Aleo Light" charset="0"/>
                <a:cs typeface="Aleo Light" charset="0"/>
              </a:rPr>
              <a:t>* 6</a:t>
            </a:r>
            <a:r>
              <a:rPr lang="en-US" sz="1800" dirty="0" smtClean="0">
                <a:latin typeface="Aleo Light" charset="0"/>
                <a:cs typeface="Aleo Light" charset="0"/>
              </a:rPr>
              <a:t>/18</a:t>
            </a:r>
            <a:r>
              <a:rPr lang="en-US" sz="1800" dirty="0">
                <a:latin typeface="Aleo Light" charset="0"/>
                <a:cs typeface="Aleo Light" charset="0"/>
              </a:rPr>
              <a:t>/</a:t>
            </a:r>
            <a:r>
              <a:rPr lang="en-US" sz="1800" dirty="0" smtClean="0">
                <a:latin typeface="Aleo Light" charset="0"/>
                <a:cs typeface="Aleo Light" charset="0"/>
              </a:rPr>
              <a:t>2015 </a:t>
            </a:r>
            <a:r>
              <a:rPr lang="en-US" sz="1800" dirty="0">
                <a:latin typeface="Aleo Light" charset="0"/>
                <a:cs typeface="Aleo Light" charset="0"/>
              </a:rPr>
              <a:t>– Ramadan starts (tentative), TJ drive begins</a:t>
            </a:r>
            <a:br>
              <a:rPr lang="en-US" sz="1800" dirty="0">
                <a:latin typeface="Aleo Light" charset="0"/>
                <a:cs typeface="Aleo Light" charset="0"/>
              </a:rPr>
            </a:br>
            <a:r>
              <a:rPr lang="en-US" sz="1800" dirty="0">
                <a:latin typeface="Aleo Light" charset="0"/>
                <a:cs typeface="Aleo Light" charset="0"/>
              </a:rPr>
              <a:t>* 10/1/</a:t>
            </a:r>
            <a:r>
              <a:rPr lang="en-US" sz="1800" dirty="0" smtClean="0">
                <a:latin typeface="Aleo Light" charset="0"/>
                <a:cs typeface="Aleo Light" charset="0"/>
              </a:rPr>
              <a:t>2015 </a:t>
            </a:r>
            <a:r>
              <a:rPr lang="en-US" sz="1800" dirty="0">
                <a:latin typeface="Aleo Light" charset="0"/>
                <a:cs typeface="Aleo Light" charset="0"/>
              </a:rPr>
              <a:t>– Last month to collect, TJ year-end drive begins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4072" y="4181988"/>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4000"/>
    </mc:Choice>
    <mc:Fallback>
      <p:transition xmlns:p14="http://schemas.microsoft.com/office/powerpoint/2010/main" spd="slow" advClick="0" advTm="44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ctrTitle"/>
          </p:nvPr>
        </p:nvSpPr>
        <p:spPr>
          <a:xfrm>
            <a:off x="685800" y="131763"/>
            <a:ext cx="7772400" cy="1101725"/>
          </a:xfrm>
        </p:spPr>
        <p:txBody>
          <a:bodyPr/>
          <a:lstStyle/>
          <a:p>
            <a:r>
              <a:rPr lang="en-US" dirty="0">
                <a:latin typeface="Maven Pro Regular" charset="0"/>
              </a:rPr>
              <a:t>THE </a:t>
            </a:r>
            <a:r>
              <a:rPr lang="en-US" dirty="0" smtClean="0">
                <a:latin typeface="Maven Pro Regular" charset="0"/>
              </a:rPr>
              <a:t>PLAN (FROM US)</a:t>
            </a:r>
            <a:endParaRPr lang="en-US" dirty="0">
              <a:latin typeface="Maven Pro Regular" charset="0"/>
            </a:endParaRPr>
          </a:p>
        </p:txBody>
      </p:sp>
      <p:sp>
        <p:nvSpPr>
          <p:cNvPr id="10242" name="Subtitle 2"/>
          <p:cNvSpPr>
            <a:spLocks noGrp="1"/>
          </p:cNvSpPr>
          <p:nvPr>
            <p:ph type="subTitle" idx="1"/>
          </p:nvPr>
        </p:nvSpPr>
        <p:spPr>
          <a:xfrm>
            <a:off x="1371600" y="1031097"/>
            <a:ext cx="6400800" cy="1847850"/>
          </a:xfrm>
        </p:spPr>
        <p:txBody>
          <a:bodyPr/>
          <a:lstStyle/>
          <a:p>
            <a:pPr algn="l"/>
            <a:r>
              <a:rPr lang="en-US" sz="1800" dirty="0">
                <a:latin typeface="Aleo Light" charset="0"/>
                <a:cs typeface="Aleo Light" charset="0"/>
              </a:rPr>
              <a:t>Deliverables:</a:t>
            </a:r>
            <a:br>
              <a:rPr lang="en-US" sz="1800" dirty="0">
                <a:latin typeface="Aleo Light" charset="0"/>
                <a:cs typeface="Aleo Light" charset="0"/>
              </a:rPr>
            </a:br>
            <a:r>
              <a:rPr lang="en-US" sz="1800" dirty="0">
                <a:latin typeface="Aleo Light" charset="0"/>
                <a:cs typeface="Aleo Light" charset="0"/>
              </a:rPr>
              <a:t>* </a:t>
            </a:r>
            <a:r>
              <a:rPr lang="en-US" sz="1800" dirty="0" smtClean="0">
                <a:latin typeface="Aleo Light" charset="0"/>
                <a:cs typeface="Aleo Light" charset="0"/>
              </a:rPr>
              <a:t>Continuation of monthly newsletter w/more content</a:t>
            </a:r>
            <a:br>
              <a:rPr lang="en-US" sz="1800" dirty="0" smtClean="0">
                <a:latin typeface="Aleo Light" charset="0"/>
                <a:cs typeface="Aleo Light" charset="0"/>
              </a:rPr>
            </a:br>
            <a:r>
              <a:rPr lang="en-US" sz="1800" dirty="0" smtClean="0">
                <a:latin typeface="Aleo Light" charset="0"/>
                <a:cs typeface="Aleo Light" charset="0"/>
              </a:rPr>
              <a:t>* </a:t>
            </a:r>
            <a:r>
              <a:rPr lang="en-US" sz="1800" dirty="0">
                <a:latin typeface="Aleo Light" charset="0"/>
                <a:cs typeface="Aleo Light" charset="0"/>
              </a:rPr>
              <a:t>Continue Food for </a:t>
            </a:r>
            <a:r>
              <a:rPr lang="en-US" sz="1800" dirty="0" smtClean="0">
                <a:latin typeface="Aleo Light" charset="0"/>
                <a:cs typeface="Aleo Light" charset="0"/>
              </a:rPr>
              <a:t>Soul </a:t>
            </a:r>
            <a:r>
              <a:rPr lang="en-US" sz="1800" dirty="0">
                <a:latin typeface="Aleo Light" charset="0"/>
                <a:cs typeface="Aleo Light" charset="0"/>
              </a:rPr>
              <a:t>and </a:t>
            </a:r>
            <a:r>
              <a:rPr lang="en-US" sz="1800" dirty="0" smtClean="0">
                <a:latin typeface="Aleo Light" charset="0"/>
                <a:cs typeface="Aleo Light" charset="0"/>
              </a:rPr>
              <a:t>collect</a:t>
            </a:r>
            <a:r>
              <a:rPr lang="en-US" sz="1800" dirty="0" smtClean="0">
                <a:latin typeface="Aleo Light" charset="0"/>
                <a:cs typeface="Aleo Light" charset="0"/>
              </a:rPr>
              <a:t> </a:t>
            </a:r>
            <a:r>
              <a:rPr lang="en-US" sz="1800" dirty="0">
                <a:latin typeface="Aleo Light" charset="0"/>
                <a:cs typeface="Aleo Light" charset="0"/>
              </a:rPr>
              <a:t>“snacks for soul</a:t>
            </a:r>
            <a:r>
              <a:rPr lang="en-US" sz="1800" dirty="0" smtClean="0">
                <a:latin typeface="Aleo Light" charset="0"/>
                <a:cs typeface="Aleo Light" charset="0"/>
              </a:rPr>
              <a:t>” </a:t>
            </a:r>
            <a:br>
              <a:rPr lang="en-US" sz="1800" dirty="0" smtClean="0">
                <a:latin typeface="Aleo Light" charset="0"/>
                <a:cs typeface="Aleo Light" charset="0"/>
              </a:rPr>
            </a:br>
            <a:r>
              <a:rPr lang="en-US" sz="1800" dirty="0" smtClean="0">
                <a:latin typeface="Aleo Light" charset="0"/>
                <a:cs typeface="Aleo Light" charset="0"/>
              </a:rPr>
              <a:t>* Continue getting data from </a:t>
            </a:r>
            <a:r>
              <a:rPr lang="en-US" sz="1800" dirty="0" err="1" smtClean="0">
                <a:latin typeface="Aleo Light" charset="0"/>
                <a:cs typeface="Aleo Light" charset="0"/>
              </a:rPr>
              <a:t>Markaz</a:t>
            </a:r>
            <a:endParaRPr lang="en-US" sz="1800" dirty="0">
              <a:latin typeface="Aleo Light" charset="0"/>
              <a:cs typeface="Aleo Light" charset="0"/>
            </a:endParaRPr>
          </a:p>
          <a:p>
            <a:pPr algn="l"/>
            <a:r>
              <a:rPr lang="en-US" sz="1800" dirty="0" smtClean="0">
                <a:latin typeface="Aleo Light" charset="0"/>
                <a:cs typeface="Aleo Light" charset="0"/>
              </a:rPr>
              <a:t>* </a:t>
            </a:r>
            <a:r>
              <a:rPr lang="en-US" sz="1800" dirty="0" smtClean="0">
                <a:latin typeface="Aleo Light" charset="0"/>
                <a:cs typeface="Aleo Light" charset="0"/>
              </a:rPr>
              <a:t>Maintain and expand </a:t>
            </a:r>
            <a:r>
              <a:rPr lang="en-US" sz="1800" dirty="0" err="1" smtClean="0">
                <a:latin typeface="Aleo Light" charset="0"/>
                <a:cs typeface="Aleo Light" charset="0"/>
              </a:rPr>
              <a:t>Jama’at</a:t>
            </a:r>
            <a:r>
              <a:rPr lang="en-US" sz="1800" dirty="0" smtClean="0">
                <a:latin typeface="Aleo Light" charset="0"/>
                <a:cs typeface="Aleo Light" charset="0"/>
              </a:rPr>
              <a:t> TJ Twitter account (@</a:t>
            </a:r>
            <a:r>
              <a:rPr lang="en-US" sz="1800" dirty="0" err="1" smtClean="0">
                <a:latin typeface="Aleo Light" charset="0"/>
                <a:cs typeface="Aleo Light" charset="0"/>
              </a:rPr>
              <a:t>TehrikeJadid</a:t>
            </a:r>
            <a:r>
              <a:rPr lang="en-US" sz="1800" dirty="0" smtClean="0">
                <a:latin typeface="Aleo Light" charset="0"/>
                <a:cs typeface="Aleo Light" charset="0"/>
              </a:rPr>
              <a:t>)</a:t>
            </a:r>
            <a:endParaRPr lang="en-US" sz="1800" dirty="0">
              <a:latin typeface="Aleo Light" charset="0"/>
              <a:cs typeface="Aleo Light" charset="0"/>
            </a:endParaRPr>
          </a:p>
          <a:p>
            <a:pPr algn="l"/>
            <a:r>
              <a:rPr lang="en-US" sz="1800" dirty="0">
                <a:latin typeface="Aleo Light" charset="0"/>
                <a:cs typeface="Aleo Light" charset="0"/>
              </a:rPr>
              <a:t>* </a:t>
            </a:r>
            <a:r>
              <a:rPr lang="en-US" sz="1800" dirty="0" smtClean="0">
                <a:latin typeface="Aleo Light" charset="0"/>
                <a:cs typeface="Aleo Light" charset="0"/>
              </a:rPr>
              <a:t>Develop special </a:t>
            </a:r>
            <a:r>
              <a:rPr lang="en-US" sz="1800" dirty="0" err="1" smtClean="0">
                <a:latin typeface="Aleo Light" charset="0"/>
                <a:cs typeface="Aleo Light" charset="0"/>
              </a:rPr>
              <a:t>Waqf</a:t>
            </a:r>
            <a:r>
              <a:rPr lang="en-US" sz="1800" dirty="0" smtClean="0">
                <a:latin typeface="Aleo Light" charset="0"/>
                <a:cs typeface="Aleo Light" charset="0"/>
              </a:rPr>
              <a:t>-e-</a:t>
            </a:r>
            <a:r>
              <a:rPr lang="en-US" sz="1800" dirty="0" err="1" smtClean="0">
                <a:latin typeface="Aleo Light" charset="0"/>
                <a:cs typeface="Aleo Light" charset="0"/>
              </a:rPr>
              <a:t>Ardhi</a:t>
            </a:r>
            <a:r>
              <a:rPr lang="en-US" sz="1800" dirty="0" smtClean="0">
                <a:latin typeface="Aleo Light" charset="0"/>
                <a:cs typeface="Aleo Light" charset="0"/>
              </a:rPr>
              <a:t> project w/</a:t>
            </a:r>
            <a:r>
              <a:rPr lang="en-US" sz="1800" dirty="0" err="1" smtClean="0">
                <a:latin typeface="Aleo Light" charset="0"/>
                <a:cs typeface="Aleo Light" charset="0"/>
              </a:rPr>
              <a:t>Jama’at</a:t>
            </a:r>
            <a:r>
              <a:rPr lang="en-US" sz="1800" dirty="0" smtClean="0">
                <a:latin typeface="Aleo Light" charset="0"/>
                <a:cs typeface="Aleo Light" charset="0"/>
              </a:rPr>
              <a:t> </a:t>
            </a:r>
            <a:r>
              <a:rPr lang="en-US" sz="1800" dirty="0" err="1" smtClean="0">
                <a:latin typeface="Aleo Light" charset="0"/>
                <a:cs typeface="Aleo Light" charset="0"/>
              </a:rPr>
              <a:t>dept</a:t>
            </a:r>
            <a:r>
              <a:rPr lang="en-US" sz="1800" dirty="0" smtClean="0">
                <a:latin typeface="Aleo Light" charset="0"/>
                <a:cs typeface="Aleo Light" charset="0"/>
              </a:rPr>
              <a:t> for </a:t>
            </a:r>
            <a:r>
              <a:rPr lang="en-US" sz="1800" dirty="0" err="1" smtClean="0">
                <a:latin typeface="Aleo Light" charset="0"/>
                <a:cs typeface="Aleo Light" charset="0"/>
              </a:rPr>
              <a:t>Khuddam</a:t>
            </a:r>
            <a:r>
              <a:rPr lang="en-US" sz="1800" dirty="0">
                <a:latin typeface="Aleo Light" charset="0"/>
                <a:cs typeface="Aleo Light" charset="0"/>
              </a:rPr>
              <a:t/>
            </a:r>
            <a:br>
              <a:rPr lang="en-US" sz="1800" dirty="0">
                <a:latin typeface="Aleo Light" charset="0"/>
                <a:cs typeface="Aleo Light" charset="0"/>
              </a:rPr>
            </a:br>
            <a:r>
              <a:rPr lang="en-US" sz="1800" dirty="0" smtClean="0">
                <a:latin typeface="Aleo Light" charset="0"/>
                <a:cs typeface="Aleo Light" charset="0"/>
              </a:rPr>
              <a:t>* Continue calls every quarter and visit every region at least once</a:t>
            </a:r>
            <a:br>
              <a:rPr lang="en-US" sz="1800" dirty="0" smtClean="0">
                <a:latin typeface="Aleo Light" charset="0"/>
                <a:cs typeface="Aleo Light" charset="0"/>
              </a:rPr>
            </a:br>
            <a:r>
              <a:rPr lang="en-US" sz="1800" dirty="0" smtClean="0">
                <a:latin typeface="Aleo Light" charset="0"/>
                <a:cs typeface="Aleo Light" charset="0"/>
              </a:rPr>
              <a:t>* Hold contest at </a:t>
            </a:r>
            <a:r>
              <a:rPr lang="en-US" sz="1800" dirty="0" err="1" smtClean="0">
                <a:latin typeface="Aleo Light" charset="0"/>
                <a:cs typeface="Aleo Light" charset="0"/>
              </a:rPr>
              <a:t>Ijtema</a:t>
            </a:r>
            <a:r>
              <a:rPr lang="en-US" sz="1800" dirty="0" smtClean="0">
                <a:latin typeface="Aleo Light" charset="0"/>
                <a:cs typeface="Aleo Light" charset="0"/>
              </a:rPr>
              <a:t/>
            </a:r>
            <a:br>
              <a:rPr lang="en-US" sz="1800" dirty="0" smtClean="0">
                <a:latin typeface="Aleo Light" charset="0"/>
                <a:cs typeface="Aleo Light" charset="0"/>
              </a:rPr>
            </a:br>
            <a:r>
              <a:rPr lang="en-US" sz="1800" dirty="0" smtClean="0">
                <a:latin typeface="Aleo Light" charset="0"/>
                <a:cs typeface="Aleo Light" charset="0"/>
              </a:rPr>
              <a:t>* Explore creation of more digital media (i.e. videos)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1234" y="4207732"/>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9000"/>
    </mc:Choice>
    <mc:Fallback>
      <p:transition xmlns:p14="http://schemas.microsoft.com/office/powerpoint/2010/main" spd="slow" advClick="0" advTm="39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685800" y="131763"/>
            <a:ext cx="7772400" cy="1101725"/>
          </a:xfrm>
        </p:spPr>
        <p:txBody>
          <a:bodyPr/>
          <a:lstStyle/>
          <a:p>
            <a:r>
              <a:rPr lang="en-US" dirty="0">
                <a:latin typeface="Maven Pro Regular" charset="0"/>
              </a:rPr>
              <a:t>THE </a:t>
            </a:r>
            <a:r>
              <a:rPr lang="en-US" dirty="0" smtClean="0">
                <a:latin typeface="Maven Pro Regular" charset="0"/>
              </a:rPr>
              <a:t>PITCH (TO YOU)</a:t>
            </a:r>
            <a:endParaRPr lang="en-US" dirty="0">
              <a:latin typeface="Maven Pro Regular" charset="0"/>
            </a:endParaRPr>
          </a:p>
        </p:txBody>
      </p:sp>
      <p:sp>
        <p:nvSpPr>
          <p:cNvPr id="11266" name="Subtitle 2"/>
          <p:cNvSpPr>
            <a:spLocks noGrp="1"/>
          </p:cNvSpPr>
          <p:nvPr>
            <p:ph type="subTitle" idx="1"/>
          </p:nvPr>
        </p:nvSpPr>
        <p:spPr>
          <a:xfrm>
            <a:off x="1371600" y="1168400"/>
            <a:ext cx="6400800" cy="1847850"/>
          </a:xfrm>
        </p:spPr>
        <p:txBody>
          <a:bodyPr/>
          <a:lstStyle/>
          <a:p>
            <a:pPr algn="l"/>
            <a:r>
              <a:rPr lang="en-US" sz="1600" dirty="0" smtClean="0">
                <a:latin typeface="Aleo Light" charset="0"/>
                <a:cs typeface="Aleo Light" charset="0"/>
              </a:rPr>
              <a:t>* Have </a:t>
            </a:r>
            <a:r>
              <a:rPr lang="en-US" sz="1600" dirty="0" err="1" smtClean="0">
                <a:latin typeface="Aleo Light" charset="0"/>
                <a:cs typeface="Aleo Light" charset="0"/>
              </a:rPr>
              <a:t>Nazim</a:t>
            </a:r>
            <a:r>
              <a:rPr lang="en-US" sz="1600" dirty="0" smtClean="0">
                <a:latin typeface="Aleo Light" charset="0"/>
                <a:cs typeface="Aleo Light" charset="0"/>
              </a:rPr>
              <a:t> develop relationship with </a:t>
            </a:r>
            <a:r>
              <a:rPr lang="en-US" sz="1600" dirty="0" err="1" smtClean="0">
                <a:latin typeface="Aleo Light" charset="0"/>
                <a:cs typeface="Aleo Light" charset="0"/>
              </a:rPr>
              <a:t>Jama’at</a:t>
            </a:r>
            <a:r>
              <a:rPr lang="en-US" sz="1600" dirty="0" smtClean="0">
                <a:latin typeface="Aleo Light" charset="0"/>
                <a:cs typeface="Aleo Light" charset="0"/>
              </a:rPr>
              <a:t> TJ Secretary and/or </a:t>
            </a:r>
            <a:r>
              <a:rPr lang="en-US" sz="1600" dirty="0" err="1" smtClean="0">
                <a:latin typeface="Aleo Light" charset="0"/>
                <a:cs typeface="Aleo Light" charset="0"/>
              </a:rPr>
              <a:t>Jama’at</a:t>
            </a:r>
            <a:r>
              <a:rPr lang="en-US" sz="1600" dirty="0" smtClean="0">
                <a:latin typeface="Aleo Light" charset="0"/>
                <a:cs typeface="Aleo Light" charset="0"/>
              </a:rPr>
              <a:t> Finance secretary</a:t>
            </a:r>
            <a:br>
              <a:rPr lang="en-US" sz="1600" dirty="0" smtClean="0">
                <a:latin typeface="Aleo Light" charset="0"/>
                <a:cs typeface="Aleo Light" charset="0"/>
              </a:rPr>
            </a:br>
            <a:r>
              <a:rPr lang="en-US" sz="1600" dirty="0" smtClean="0">
                <a:latin typeface="Aleo Light" charset="0"/>
                <a:cs typeface="Aleo Light" charset="0"/>
              </a:rPr>
              <a:t>* Have </a:t>
            </a:r>
            <a:r>
              <a:rPr lang="en-US" sz="1600" dirty="0" err="1" smtClean="0">
                <a:latin typeface="Aleo Light" charset="0"/>
                <a:cs typeface="Aleo Light" charset="0"/>
              </a:rPr>
              <a:t>Nazim</a:t>
            </a:r>
            <a:r>
              <a:rPr lang="en-US" sz="1600" dirty="0" smtClean="0">
                <a:latin typeface="Aleo Light" charset="0"/>
                <a:cs typeface="Aleo Light" charset="0"/>
              </a:rPr>
              <a:t> approach/call all </a:t>
            </a:r>
            <a:r>
              <a:rPr lang="en-US" sz="1600" dirty="0" err="1" smtClean="0">
                <a:latin typeface="Aleo Light" charset="0"/>
                <a:cs typeface="Aleo Light" charset="0"/>
              </a:rPr>
              <a:t>Khuddam</a:t>
            </a:r>
            <a:r>
              <a:rPr lang="en-US" sz="1600" dirty="0" smtClean="0">
                <a:latin typeface="Aleo Light" charset="0"/>
                <a:cs typeface="Aleo Light" charset="0"/>
              </a:rPr>
              <a:t> and </a:t>
            </a:r>
            <a:r>
              <a:rPr lang="en-US" sz="1600" dirty="0" err="1" smtClean="0">
                <a:latin typeface="Aleo Light" charset="0"/>
                <a:cs typeface="Aleo Light" charset="0"/>
              </a:rPr>
              <a:t>Atfal</a:t>
            </a:r>
            <a:r>
              <a:rPr lang="en-US" sz="1600" dirty="0" smtClean="0">
                <a:latin typeface="Aleo Light" charset="0"/>
                <a:cs typeface="Aleo Light" charset="0"/>
              </a:rPr>
              <a:t> for pledges now, later in year have them approach/call for collection and check w/</a:t>
            </a:r>
            <a:r>
              <a:rPr lang="en-US" sz="1600" dirty="0" err="1" smtClean="0">
                <a:latin typeface="Aleo Light" charset="0"/>
                <a:cs typeface="Aleo Light" charset="0"/>
              </a:rPr>
              <a:t>Jama’at</a:t>
            </a:r>
            <a:r>
              <a:rPr lang="en-US" sz="1600" dirty="0" smtClean="0">
                <a:latin typeface="Aleo Light" charset="0"/>
                <a:cs typeface="Aleo Light" charset="0"/>
              </a:rPr>
              <a:t> secretaries to see if they actually did participate later on (by default you and </a:t>
            </a:r>
            <a:r>
              <a:rPr lang="en-US" sz="1600" dirty="0" err="1" smtClean="0">
                <a:latin typeface="Aleo Light" charset="0"/>
                <a:cs typeface="Aleo Light" charset="0"/>
              </a:rPr>
              <a:t>Nazim</a:t>
            </a:r>
            <a:r>
              <a:rPr lang="en-US" sz="1600" dirty="0" smtClean="0">
                <a:latin typeface="Aleo Light" charset="0"/>
                <a:cs typeface="Aleo Light" charset="0"/>
              </a:rPr>
              <a:t> are not collecting, up to </a:t>
            </a:r>
            <a:r>
              <a:rPr lang="en-US" sz="1600" dirty="0" err="1" smtClean="0">
                <a:latin typeface="Aleo Light" charset="0"/>
                <a:cs typeface="Aleo Light" charset="0"/>
              </a:rPr>
              <a:t>Jama’at</a:t>
            </a:r>
            <a:r>
              <a:rPr lang="en-US" sz="1600" dirty="0" smtClean="0">
                <a:latin typeface="Aleo Light" charset="0"/>
                <a:cs typeface="Aleo Light" charset="0"/>
              </a:rPr>
              <a:t> secretaries if they want you to).</a:t>
            </a:r>
            <a:br>
              <a:rPr lang="en-US" sz="1600" dirty="0" smtClean="0">
                <a:latin typeface="Aleo Light" charset="0"/>
                <a:cs typeface="Aleo Light" charset="0"/>
              </a:rPr>
            </a:br>
            <a:r>
              <a:rPr lang="en-US" sz="1600" dirty="0" smtClean="0">
                <a:latin typeface="Aleo Light" charset="0"/>
                <a:cs typeface="Aleo Light" charset="0"/>
              </a:rPr>
              <a:t>* Forward content we sen</a:t>
            </a:r>
            <a:r>
              <a:rPr lang="en-US" sz="1600" dirty="0" smtClean="0">
                <a:latin typeface="Aleo Light" charset="0"/>
                <a:cs typeface="Aleo Light" charset="0"/>
              </a:rPr>
              <a:t>d you </a:t>
            </a:r>
            <a:r>
              <a:rPr lang="en-US" sz="1600" dirty="0" smtClean="0">
                <a:latin typeface="Aleo Light" charset="0"/>
                <a:cs typeface="Aleo Light" charset="0"/>
              </a:rPr>
              <a:t>to all </a:t>
            </a:r>
            <a:r>
              <a:rPr lang="en-US" sz="1600" dirty="0" err="1" smtClean="0">
                <a:latin typeface="Aleo Light" charset="0"/>
                <a:cs typeface="Aleo Light" charset="0"/>
              </a:rPr>
              <a:t>Khuddam</a:t>
            </a:r>
            <a:r>
              <a:rPr lang="en-US" sz="1600" dirty="0" smtClean="0">
                <a:latin typeface="Aleo Light" charset="0"/>
                <a:cs typeface="Aleo Light" charset="0"/>
              </a:rPr>
              <a:t>/</a:t>
            </a:r>
            <a:r>
              <a:rPr lang="en-US" sz="1600" dirty="0" err="1" smtClean="0">
                <a:latin typeface="Aleo Light" charset="0"/>
                <a:cs typeface="Aleo Light" charset="0"/>
              </a:rPr>
              <a:t>Atfal</a:t>
            </a:r>
            <a:r>
              <a:rPr lang="en-US" sz="1600" dirty="0">
                <a:latin typeface="Aleo Light" charset="0"/>
                <a:cs typeface="Aleo Light" charset="0"/>
              </a:rPr>
              <a:t/>
            </a:r>
            <a:br>
              <a:rPr lang="en-US" sz="1600" dirty="0">
                <a:latin typeface="Aleo Light" charset="0"/>
                <a:cs typeface="Aleo Light" charset="0"/>
              </a:rPr>
            </a:br>
            <a:r>
              <a:rPr lang="en-US" sz="1600" dirty="0">
                <a:latin typeface="Aleo Light" charset="0"/>
                <a:cs typeface="Aleo Light" charset="0"/>
              </a:rPr>
              <a:t>* </a:t>
            </a:r>
            <a:r>
              <a:rPr lang="en-US" sz="1600" dirty="0" smtClean="0">
                <a:latin typeface="Aleo Light" charset="0"/>
                <a:cs typeface="Aleo Light" charset="0"/>
              </a:rPr>
              <a:t>Reg. </a:t>
            </a:r>
            <a:r>
              <a:rPr lang="en-US" sz="1600" dirty="0" err="1" smtClean="0">
                <a:latin typeface="Aleo Light" charset="0"/>
                <a:cs typeface="Aleo Light" charset="0"/>
              </a:rPr>
              <a:t>Qaideen</a:t>
            </a:r>
            <a:r>
              <a:rPr lang="en-US" sz="1600" dirty="0" smtClean="0">
                <a:latin typeface="Aleo Light" charset="0"/>
                <a:cs typeface="Aleo Light" charset="0"/>
              </a:rPr>
              <a:t> – work with us to set up a good time for us to visit in the year and have a Regional MKA TJ Day. We will </a:t>
            </a:r>
            <a:r>
              <a:rPr lang="en-US" sz="1600" dirty="0" err="1" smtClean="0">
                <a:latin typeface="Aleo Light" charset="0"/>
                <a:cs typeface="Aleo Light" charset="0"/>
              </a:rPr>
              <a:t>webex</a:t>
            </a:r>
            <a:r>
              <a:rPr lang="en-US" sz="1600" dirty="0" smtClean="0">
                <a:latin typeface="Aleo Light" charset="0"/>
                <a:cs typeface="Aleo Light" charset="0"/>
              </a:rPr>
              <a:t> those that are far away</a:t>
            </a:r>
            <a:br>
              <a:rPr lang="en-US" sz="1600" dirty="0" smtClean="0">
                <a:latin typeface="Aleo Light" charset="0"/>
                <a:cs typeface="Aleo Light" charset="0"/>
              </a:rPr>
            </a:br>
            <a:r>
              <a:rPr lang="en-US" sz="1600" dirty="0" smtClean="0">
                <a:latin typeface="Aleo Light" charset="0"/>
                <a:cs typeface="Aleo Light" charset="0"/>
              </a:rPr>
              <a:t>* When we send details on Snacks for </a:t>
            </a:r>
            <a:r>
              <a:rPr lang="en-US" sz="1600" dirty="0">
                <a:latin typeface="Aleo Light" charset="0"/>
                <a:cs typeface="Aleo Light" charset="0"/>
              </a:rPr>
              <a:t>the Soul </a:t>
            </a:r>
            <a:r>
              <a:rPr lang="en-US" sz="1600" dirty="0" smtClean="0">
                <a:latin typeface="Aleo Light" charset="0"/>
                <a:cs typeface="Aleo Light" charset="0"/>
              </a:rPr>
              <a:t>(personal </a:t>
            </a:r>
            <a:r>
              <a:rPr lang="en-US" sz="1600" dirty="0">
                <a:latin typeface="Aleo Light" charset="0"/>
                <a:cs typeface="Aleo Light" charset="0"/>
              </a:rPr>
              <a:t>stories of financial sacrifice from </a:t>
            </a:r>
            <a:r>
              <a:rPr lang="en-US" sz="1600" dirty="0" err="1">
                <a:latin typeface="Aleo Light" charset="0"/>
                <a:cs typeface="Aleo Light" charset="0"/>
              </a:rPr>
              <a:t>Khuddam</a:t>
            </a:r>
            <a:r>
              <a:rPr lang="en-US" sz="1600" dirty="0">
                <a:latin typeface="Aleo Light" charset="0"/>
                <a:cs typeface="Aleo Light" charset="0"/>
              </a:rPr>
              <a:t>/</a:t>
            </a:r>
            <a:r>
              <a:rPr lang="en-US" sz="1600" dirty="0" err="1">
                <a:latin typeface="Aleo Light" charset="0"/>
                <a:cs typeface="Aleo Light" charset="0"/>
              </a:rPr>
              <a:t>Atfal</a:t>
            </a:r>
            <a:r>
              <a:rPr lang="en-US" sz="1600" dirty="0">
                <a:latin typeface="Aleo Light" charset="0"/>
                <a:cs typeface="Aleo Light" charset="0"/>
              </a:rPr>
              <a:t>)</a:t>
            </a:r>
            <a:br>
              <a:rPr lang="en-US" sz="1600" dirty="0">
                <a:latin typeface="Aleo Light" charset="0"/>
                <a:cs typeface="Aleo Light" charset="0"/>
              </a:rPr>
            </a:br>
            <a:r>
              <a:rPr lang="en-US" sz="1600" dirty="0">
                <a:latin typeface="Aleo Light" charset="0"/>
                <a:cs typeface="Aleo Light" charset="0"/>
              </a:rPr>
              <a:t> </a:t>
            </a:r>
            <a:r>
              <a:rPr lang="en-US" sz="1600" dirty="0" smtClean="0">
                <a:latin typeface="Aleo Light" charset="0"/>
                <a:cs typeface="Aleo Light" charset="0"/>
              </a:rPr>
              <a:t>and </a:t>
            </a:r>
            <a:r>
              <a:rPr lang="en-US" sz="1600" dirty="0" err="1" smtClean="0">
                <a:latin typeface="Aleo Light" charset="0"/>
                <a:cs typeface="Aleo Light" charset="0"/>
              </a:rPr>
              <a:t>Waqf</a:t>
            </a:r>
            <a:r>
              <a:rPr lang="en-US" sz="1600" dirty="0" err="1" smtClean="0">
                <a:latin typeface="Aleo Light" charset="0"/>
                <a:cs typeface="Aleo Light" charset="0"/>
              </a:rPr>
              <a:t>e-Ardhi</a:t>
            </a:r>
            <a:r>
              <a:rPr lang="en-US" sz="1600" dirty="0" smtClean="0">
                <a:latin typeface="Aleo Light" charset="0"/>
                <a:cs typeface="Aleo Light" charset="0"/>
              </a:rPr>
              <a:t> project, get </a:t>
            </a:r>
            <a:r>
              <a:rPr lang="en-US" sz="1600" dirty="0" err="1" smtClean="0">
                <a:latin typeface="Aleo Light" charset="0"/>
                <a:cs typeface="Aleo Light" charset="0"/>
              </a:rPr>
              <a:t>Majlis</a:t>
            </a:r>
            <a:r>
              <a:rPr lang="en-US" sz="1600" dirty="0" smtClean="0">
                <a:latin typeface="Aleo Light" charset="0"/>
                <a:cs typeface="Aleo Light" charset="0"/>
              </a:rPr>
              <a:t> excited about these initiatives.</a:t>
            </a:r>
          </a:p>
          <a:p>
            <a:pPr algn="l"/>
            <a:r>
              <a:rPr lang="en-US" sz="1600" dirty="0" smtClean="0">
                <a:latin typeface="Aleo Light" charset="0"/>
                <a:cs typeface="Aleo Light" charset="0"/>
              </a:rPr>
              <a:t>* RETURN OUR CALLS AND EMAILS!</a:t>
            </a:r>
            <a:endParaRPr lang="en-US" sz="1600" dirty="0">
              <a:latin typeface="Aleo Light" charset="0"/>
              <a:cs typeface="Aleo Light"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9815" y="4156244"/>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65000"/>
    </mc:Choice>
    <mc:Fallback>
      <p:transition xmlns:p14="http://schemas.microsoft.com/office/powerpoint/2010/main" spd="slow" advClick="0" advTm="6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ctrTitle"/>
          </p:nvPr>
        </p:nvSpPr>
        <p:spPr>
          <a:xfrm>
            <a:off x="685800" y="131763"/>
            <a:ext cx="7772400" cy="1101725"/>
          </a:xfrm>
        </p:spPr>
        <p:txBody>
          <a:bodyPr/>
          <a:lstStyle/>
          <a:p>
            <a:r>
              <a:rPr lang="en-US" dirty="0">
                <a:latin typeface="Maven Pro Regular" charset="0"/>
              </a:rPr>
              <a:t>THE PEOPLE</a:t>
            </a:r>
          </a:p>
        </p:txBody>
      </p:sp>
      <p:sp>
        <p:nvSpPr>
          <p:cNvPr id="12290" name="Subtitle 2"/>
          <p:cNvSpPr>
            <a:spLocks noGrp="1"/>
          </p:cNvSpPr>
          <p:nvPr>
            <p:ph type="subTitle" idx="1"/>
          </p:nvPr>
        </p:nvSpPr>
        <p:spPr>
          <a:xfrm>
            <a:off x="360397" y="1168400"/>
            <a:ext cx="8675269" cy="1847850"/>
          </a:xfrm>
        </p:spPr>
        <p:txBody>
          <a:bodyPr/>
          <a:lstStyle/>
          <a:p>
            <a:pPr algn="l"/>
            <a:r>
              <a:rPr lang="en-US" sz="1600" dirty="0">
                <a:latin typeface="Aleo Light" charset="0"/>
                <a:cs typeface="Aleo Light" charset="0"/>
              </a:rPr>
              <a:t>Mohtamim Tehrik-e-</a:t>
            </a:r>
            <a:r>
              <a:rPr lang="en-US" sz="1600" dirty="0" err="1" smtClean="0">
                <a:latin typeface="Aleo Light" charset="0"/>
                <a:cs typeface="Aleo Light" charset="0"/>
              </a:rPr>
              <a:t>Jadid</a:t>
            </a:r>
            <a:r>
              <a:rPr lang="en-US" sz="1600" dirty="0" smtClean="0">
                <a:latin typeface="Aleo Light" charset="0"/>
                <a:cs typeface="Aleo Light" charset="0"/>
              </a:rPr>
              <a:t> - Zarik Khan</a:t>
            </a:r>
            <a:r>
              <a:rPr lang="en-US" sz="1600" dirty="0">
                <a:latin typeface="Aleo Light" charset="0"/>
                <a:cs typeface="Aleo Light" charset="0"/>
              </a:rPr>
              <a:t> </a:t>
            </a:r>
            <a:r>
              <a:rPr lang="en-US" sz="1600" dirty="0" smtClean="0">
                <a:latin typeface="Aleo Light" charset="0"/>
                <a:cs typeface="Aleo Light" charset="0"/>
              </a:rPr>
              <a:t>- </a:t>
            </a:r>
            <a:r>
              <a:rPr lang="en-US" sz="1600" dirty="0" smtClean="0">
                <a:latin typeface="Aleo Light" charset="0"/>
                <a:cs typeface="Aleo Light" charset="0"/>
              </a:rPr>
              <a:t>630</a:t>
            </a:r>
            <a:r>
              <a:rPr lang="en-US" sz="1600" dirty="0">
                <a:latin typeface="Aleo Light" charset="0"/>
                <a:cs typeface="Aleo Light" charset="0"/>
              </a:rPr>
              <a:t>-309-</a:t>
            </a:r>
            <a:r>
              <a:rPr lang="en-US" sz="1600" dirty="0" smtClean="0">
                <a:latin typeface="Aleo Light" charset="0"/>
                <a:cs typeface="Aleo Light" charset="0"/>
              </a:rPr>
              <a:t>2640 – </a:t>
            </a:r>
            <a:r>
              <a:rPr lang="en-US" sz="1600" dirty="0" smtClean="0">
                <a:latin typeface="Aleo Light" charset="0"/>
                <a:cs typeface="Aleo Light" charset="0"/>
                <a:hlinkClick r:id="rId4"/>
              </a:rPr>
              <a:t>zarik.khan@mkausa.org</a:t>
            </a:r>
            <a:endParaRPr lang="en-US" sz="1600" dirty="0" smtClean="0">
              <a:latin typeface="Aleo Light" charset="0"/>
              <a:cs typeface="Aleo Light" charset="0"/>
            </a:endParaRPr>
          </a:p>
          <a:p>
            <a:pPr algn="l"/>
            <a:endParaRPr lang="en-US" sz="1600" dirty="0">
              <a:latin typeface="Aleo Light" charset="0"/>
              <a:cs typeface="Aleo Light" charset="0"/>
            </a:endParaRPr>
          </a:p>
          <a:p>
            <a:pPr algn="l"/>
            <a:r>
              <a:rPr lang="en-US" sz="1600" dirty="0" err="1" smtClean="0">
                <a:latin typeface="Aleo Light" charset="0"/>
                <a:cs typeface="Aleo Light" charset="0"/>
              </a:rPr>
              <a:t>Naib</a:t>
            </a:r>
            <a:r>
              <a:rPr lang="en-US" sz="1600" dirty="0" smtClean="0">
                <a:latin typeface="Aleo Light" charset="0"/>
                <a:cs typeface="Aleo Light" charset="0"/>
              </a:rPr>
              <a:t> </a:t>
            </a:r>
            <a:r>
              <a:rPr lang="en-US" sz="1600" dirty="0">
                <a:latin typeface="Aleo Light" charset="0"/>
                <a:cs typeface="Aleo Light" charset="0"/>
              </a:rPr>
              <a:t>Mohtamim Tehrik-e-</a:t>
            </a:r>
            <a:r>
              <a:rPr lang="en-US" sz="1600" dirty="0" err="1" smtClean="0">
                <a:latin typeface="Aleo Light" charset="0"/>
                <a:cs typeface="Aleo Light" charset="0"/>
              </a:rPr>
              <a:t>Jadid</a:t>
            </a:r>
            <a:r>
              <a:rPr lang="en-US" sz="1600" dirty="0">
                <a:latin typeface="Aleo Light" charset="0"/>
                <a:cs typeface="Aleo Light" charset="0"/>
              </a:rPr>
              <a:t> </a:t>
            </a:r>
            <a:r>
              <a:rPr lang="en-US" sz="1600" dirty="0" smtClean="0">
                <a:latin typeface="Aleo Light" charset="0"/>
                <a:cs typeface="Aleo Light" charset="0"/>
              </a:rPr>
              <a:t>– </a:t>
            </a:r>
            <a:r>
              <a:rPr lang="en-US" sz="1600" dirty="0" err="1" smtClean="0">
                <a:latin typeface="Aleo Light" charset="0"/>
                <a:cs typeface="Aleo Light" charset="0"/>
              </a:rPr>
              <a:t>Asim</a:t>
            </a:r>
            <a:r>
              <a:rPr lang="en-US" sz="1600" dirty="0" smtClean="0">
                <a:latin typeface="Aleo Light" charset="0"/>
                <a:cs typeface="Aleo Light" charset="0"/>
              </a:rPr>
              <a:t> Malik – 261-371-9359 – </a:t>
            </a:r>
            <a:r>
              <a:rPr lang="en-US" sz="1600" dirty="0" smtClean="0">
                <a:latin typeface="Aleo Light" charset="0"/>
                <a:cs typeface="Aleo Light" charset="0"/>
                <a:hlinkClick r:id="rId5"/>
              </a:rPr>
              <a:t>ama.malik@gmail.com</a:t>
            </a:r>
            <a:endParaRPr lang="en-US" sz="1600" dirty="0" smtClean="0">
              <a:latin typeface="Aleo Light" charset="0"/>
              <a:cs typeface="Aleo Light" charset="0"/>
            </a:endParaRPr>
          </a:p>
          <a:p>
            <a:pPr algn="l"/>
            <a:r>
              <a:rPr lang="en-US" sz="1600" dirty="0" smtClean="0">
                <a:latin typeface="Aleo Light" charset="0"/>
                <a:cs typeface="Aleo Light" charset="0"/>
              </a:rPr>
              <a:t/>
            </a:r>
            <a:br>
              <a:rPr lang="en-US" sz="1600" dirty="0" smtClean="0">
                <a:latin typeface="Aleo Light" charset="0"/>
                <a:cs typeface="Aleo Light" charset="0"/>
              </a:rPr>
            </a:br>
            <a:r>
              <a:rPr lang="en-US" sz="1600" dirty="0" err="1" smtClean="0">
                <a:latin typeface="Aleo Light" charset="0"/>
                <a:cs typeface="Aleo Light" charset="0"/>
              </a:rPr>
              <a:t>Naib</a:t>
            </a:r>
            <a:r>
              <a:rPr lang="en-US" sz="1600" dirty="0" smtClean="0">
                <a:latin typeface="Aleo Light" charset="0"/>
                <a:cs typeface="Aleo Light" charset="0"/>
              </a:rPr>
              <a:t> </a:t>
            </a:r>
            <a:r>
              <a:rPr lang="en-US" sz="1600" dirty="0" err="1" smtClean="0">
                <a:latin typeface="Aleo Light" charset="0"/>
                <a:cs typeface="Aleo Light" charset="0"/>
              </a:rPr>
              <a:t>Mohtamim</a:t>
            </a:r>
            <a:r>
              <a:rPr lang="en-US" sz="1600" dirty="0" smtClean="0">
                <a:latin typeface="Aleo Light" charset="0"/>
                <a:cs typeface="Aleo Light" charset="0"/>
              </a:rPr>
              <a:t> </a:t>
            </a:r>
            <a:r>
              <a:rPr lang="en-US" sz="1600" dirty="0" err="1" smtClean="0">
                <a:latin typeface="Aleo Light" charset="0"/>
                <a:cs typeface="Aleo Light" charset="0"/>
              </a:rPr>
              <a:t>Tehrik</a:t>
            </a:r>
            <a:r>
              <a:rPr lang="en-US" sz="1600" dirty="0" smtClean="0">
                <a:latin typeface="Aleo Light" charset="0"/>
                <a:cs typeface="Aleo Light" charset="0"/>
              </a:rPr>
              <a:t>-e-</a:t>
            </a:r>
            <a:r>
              <a:rPr lang="en-US" sz="1600" dirty="0" err="1" smtClean="0">
                <a:latin typeface="Aleo Light" charset="0"/>
                <a:cs typeface="Aleo Light" charset="0"/>
              </a:rPr>
              <a:t>Jadid</a:t>
            </a:r>
            <a:r>
              <a:rPr lang="en-US" sz="1600" dirty="0" smtClean="0">
                <a:latin typeface="Aleo Light" charset="0"/>
                <a:cs typeface="Aleo Light" charset="0"/>
              </a:rPr>
              <a:t> – Salam Khan – 951-275-7687 – </a:t>
            </a:r>
            <a:r>
              <a:rPr lang="en-US" sz="1600" dirty="0" smtClean="0">
                <a:latin typeface="Aleo Light" charset="0"/>
                <a:cs typeface="Aleo Light" charset="0"/>
                <a:hlinkClick r:id="rId6"/>
              </a:rPr>
              <a:t>salamkhan92@gmail.com</a:t>
            </a:r>
            <a:endParaRPr lang="en-US" sz="1600" dirty="0" smtClean="0">
              <a:latin typeface="Aleo Light" charset="0"/>
              <a:cs typeface="Aleo Light" charset="0"/>
            </a:endParaRPr>
          </a:p>
          <a:p>
            <a:pPr algn="l"/>
            <a:r>
              <a:rPr lang="en-US" sz="1600" dirty="0" smtClean="0">
                <a:latin typeface="Aleo Light" charset="0"/>
                <a:cs typeface="Aleo Light" charset="0"/>
              </a:rPr>
              <a:t/>
            </a:r>
            <a:br>
              <a:rPr lang="en-US" sz="1600" dirty="0" smtClean="0">
                <a:latin typeface="Aleo Light" charset="0"/>
                <a:cs typeface="Aleo Light" charset="0"/>
              </a:rPr>
            </a:br>
            <a:r>
              <a:rPr lang="en-US" sz="1600" dirty="0" err="1" smtClean="0">
                <a:latin typeface="Aleo Light" charset="0"/>
                <a:cs typeface="Aleo Light" charset="0"/>
              </a:rPr>
              <a:t>Naib</a:t>
            </a:r>
            <a:r>
              <a:rPr lang="en-US" sz="1600" dirty="0" smtClean="0">
                <a:latin typeface="Aleo Light" charset="0"/>
                <a:cs typeface="Aleo Light" charset="0"/>
              </a:rPr>
              <a:t> </a:t>
            </a:r>
            <a:r>
              <a:rPr lang="en-US" sz="1600" dirty="0" err="1" smtClean="0">
                <a:latin typeface="Aleo Light" charset="0"/>
                <a:cs typeface="Aleo Light" charset="0"/>
              </a:rPr>
              <a:t>Mohtamim</a:t>
            </a:r>
            <a:r>
              <a:rPr lang="en-US" sz="1600" dirty="0" smtClean="0">
                <a:latin typeface="Aleo Light" charset="0"/>
                <a:cs typeface="Aleo Light" charset="0"/>
              </a:rPr>
              <a:t> </a:t>
            </a:r>
            <a:r>
              <a:rPr lang="en-US" sz="1600" dirty="0" err="1" smtClean="0">
                <a:latin typeface="Aleo Light" charset="0"/>
                <a:cs typeface="Aleo Light" charset="0"/>
              </a:rPr>
              <a:t>Tehrik</a:t>
            </a:r>
            <a:r>
              <a:rPr lang="en-US" sz="1600" dirty="0" smtClean="0">
                <a:latin typeface="Aleo Light" charset="0"/>
                <a:cs typeface="Aleo Light" charset="0"/>
              </a:rPr>
              <a:t>-e-</a:t>
            </a:r>
            <a:r>
              <a:rPr lang="en-US" sz="1600" dirty="0" err="1" smtClean="0">
                <a:latin typeface="Aleo Light" charset="0"/>
                <a:cs typeface="Aleo Light" charset="0"/>
              </a:rPr>
              <a:t>Jadid</a:t>
            </a:r>
            <a:r>
              <a:rPr lang="en-US" sz="1600" dirty="0" smtClean="0">
                <a:latin typeface="Aleo Light" charset="0"/>
                <a:cs typeface="Aleo Light" charset="0"/>
              </a:rPr>
              <a:t> – </a:t>
            </a:r>
            <a:r>
              <a:rPr lang="en-US" sz="1600" dirty="0" err="1" smtClean="0">
                <a:latin typeface="Aleo Light" charset="0"/>
                <a:cs typeface="Aleo Light" charset="0"/>
              </a:rPr>
              <a:t>Danisch</a:t>
            </a:r>
            <a:r>
              <a:rPr lang="en-US" sz="1600" dirty="0" smtClean="0">
                <a:latin typeface="Aleo Light" charset="0"/>
                <a:cs typeface="Aleo Light" charset="0"/>
              </a:rPr>
              <a:t> Malik – 571-239-7067 – </a:t>
            </a:r>
            <a:r>
              <a:rPr lang="en-US" sz="1600" dirty="0" smtClean="0">
                <a:latin typeface="Aleo Light" charset="0"/>
                <a:cs typeface="Aleo Light" charset="0"/>
                <a:hlinkClick r:id="rId7"/>
              </a:rPr>
              <a:t>dmalik3@gmail.com</a:t>
            </a:r>
            <a:r>
              <a:rPr lang="en-US" sz="1600" dirty="0" smtClean="0">
                <a:latin typeface="Aleo Light" charset="0"/>
                <a:cs typeface="Aleo Light" charset="0"/>
              </a:rPr>
              <a:t> </a:t>
            </a:r>
            <a:br>
              <a:rPr lang="en-US" sz="1600" dirty="0" smtClean="0">
                <a:latin typeface="Aleo Light" charset="0"/>
                <a:cs typeface="Aleo Light" charset="0"/>
              </a:rPr>
            </a:br>
            <a:endParaRPr lang="en-US" sz="1600" dirty="0" smtClean="0">
              <a:latin typeface="Aleo Light" charset="0"/>
              <a:cs typeface="Aleo Light" charset="0"/>
            </a:endParaRPr>
          </a:p>
          <a:p>
            <a:pPr algn="l"/>
            <a:r>
              <a:rPr lang="en-US" sz="1600" dirty="0" err="1" smtClean="0">
                <a:latin typeface="Aleo Light" charset="0"/>
                <a:cs typeface="Aleo Light" charset="0"/>
              </a:rPr>
              <a:t>Naib</a:t>
            </a:r>
            <a:r>
              <a:rPr lang="en-US" sz="1600" dirty="0" smtClean="0">
                <a:latin typeface="Aleo Light" charset="0"/>
                <a:cs typeface="Aleo Light" charset="0"/>
              </a:rPr>
              <a:t> </a:t>
            </a:r>
            <a:r>
              <a:rPr lang="en-US" sz="1600" dirty="0" err="1" smtClean="0">
                <a:latin typeface="Aleo Light" charset="0"/>
                <a:cs typeface="Aleo Light" charset="0"/>
              </a:rPr>
              <a:t>Mohtamim</a:t>
            </a:r>
            <a:r>
              <a:rPr lang="en-US" sz="1600" dirty="0" smtClean="0">
                <a:latin typeface="Aleo Light" charset="0"/>
                <a:cs typeface="Aleo Light" charset="0"/>
              </a:rPr>
              <a:t> </a:t>
            </a:r>
            <a:r>
              <a:rPr lang="en-US" sz="1600" dirty="0" err="1" smtClean="0">
                <a:latin typeface="Aleo Light" charset="0"/>
                <a:cs typeface="Aleo Light" charset="0"/>
              </a:rPr>
              <a:t>Tehrik</a:t>
            </a:r>
            <a:r>
              <a:rPr lang="en-US" sz="1600" dirty="0" smtClean="0">
                <a:latin typeface="Aleo Light" charset="0"/>
                <a:cs typeface="Aleo Light" charset="0"/>
              </a:rPr>
              <a:t>-e-</a:t>
            </a:r>
            <a:r>
              <a:rPr lang="en-US" sz="1600" dirty="0" err="1" smtClean="0">
                <a:latin typeface="Aleo Light" charset="0"/>
                <a:cs typeface="Aleo Light" charset="0"/>
              </a:rPr>
              <a:t>Jadid</a:t>
            </a:r>
            <a:r>
              <a:rPr lang="en-US" sz="1600" dirty="0" smtClean="0">
                <a:latin typeface="Aleo Light" charset="0"/>
                <a:cs typeface="Aleo Light" charset="0"/>
              </a:rPr>
              <a:t> – </a:t>
            </a:r>
            <a:r>
              <a:rPr lang="en-US" sz="1600" dirty="0" err="1" smtClean="0">
                <a:latin typeface="Aleo Light" charset="0"/>
                <a:cs typeface="Aleo Light" charset="0"/>
              </a:rPr>
              <a:t>Atiq</a:t>
            </a:r>
            <a:r>
              <a:rPr lang="en-US" sz="1600" dirty="0" smtClean="0">
                <a:latin typeface="Aleo Light" charset="0"/>
                <a:cs typeface="Aleo Light" charset="0"/>
              </a:rPr>
              <a:t> </a:t>
            </a:r>
            <a:r>
              <a:rPr lang="en-US" sz="1600" dirty="0" err="1" smtClean="0">
                <a:latin typeface="Aleo Light" charset="0"/>
                <a:cs typeface="Aleo Light" charset="0"/>
              </a:rPr>
              <a:t>Chaudhry</a:t>
            </a:r>
            <a:r>
              <a:rPr lang="en-US" sz="1600" dirty="0" smtClean="0">
                <a:latin typeface="Aleo Light" charset="0"/>
                <a:cs typeface="Aleo Light" charset="0"/>
              </a:rPr>
              <a:t> – 646-739-9526 – </a:t>
            </a:r>
            <a:r>
              <a:rPr lang="en-US" sz="1600" dirty="0" smtClean="0">
                <a:latin typeface="Aleo Light" charset="0"/>
                <a:cs typeface="Aleo Light" charset="0"/>
                <a:hlinkClick r:id="rId8"/>
              </a:rPr>
              <a:t>chatiq7@gmail.com</a:t>
            </a:r>
            <a:r>
              <a:rPr lang="en-US" sz="1600" dirty="0" smtClean="0">
                <a:latin typeface="Aleo Light" charset="0"/>
                <a:cs typeface="Aleo Light" charset="0"/>
              </a:rPr>
              <a:t> </a:t>
            </a:r>
            <a:endParaRPr lang="en-US" sz="1600" dirty="0">
              <a:latin typeface="Aleo Light" charset="0"/>
              <a:cs typeface="Aleo Light"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9400" y="4053266"/>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xmlns:p14="http://schemas.microsoft.com/office/powerpoint/2010/main" spd="slow" advClick="0"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asic_MKA_Template_Dark">
  <a:themeElements>
    <a:clrScheme name="MKA">
      <a:dk1>
        <a:srgbClr val="333333"/>
      </a:dk1>
      <a:lt1>
        <a:sysClr val="window" lastClr="FFFFFF"/>
      </a:lt1>
      <a:dk2>
        <a:srgbClr val="3A494C"/>
      </a:dk2>
      <a:lt2>
        <a:srgbClr val="8AB1C7"/>
      </a:lt2>
      <a:accent1>
        <a:srgbClr val="912E2B"/>
      </a:accent1>
      <a:accent2>
        <a:srgbClr val="2D6481"/>
      </a:accent2>
      <a:accent3>
        <a:srgbClr val="866F55"/>
      </a:accent3>
      <a:accent4>
        <a:srgbClr val="3A494C"/>
      </a:accent4>
      <a:accent5>
        <a:srgbClr val="737CBA"/>
      </a:accent5>
      <a:accent6>
        <a:srgbClr val="8AB1C7"/>
      </a:accent6>
      <a:hlink>
        <a:srgbClr val="77C197"/>
      </a:hlink>
      <a:folHlink>
        <a:srgbClr val="737CB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206</TotalTime>
  <Words>186</Words>
  <Application>Microsoft Macintosh PowerPoint</Application>
  <PresentationFormat>On-screen Show (16:9)</PresentationFormat>
  <Paragraphs>23</Paragraphs>
  <Slides>6</Slides>
  <Notes>0</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Basic_MKA_Template_Dark</vt:lpstr>
      <vt:lpstr>Tehrik-e-Jadid</vt:lpstr>
      <vt:lpstr>THE PURPOSE</vt:lpstr>
      <vt:lpstr>THE PLAN (GOALS/DATES)</vt:lpstr>
      <vt:lpstr>THE PLAN (FROM US)</vt:lpstr>
      <vt:lpstr>THE PITCH (TO YOU)</vt:lpstr>
      <vt:lpstr>THE PEOPLE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Mohsin</dc:creator>
  <cp:lastModifiedBy>Zarik Khan</cp:lastModifiedBy>
  <cp:revision>22</cp:revision>
  <dcterms:created xsi:type="dcterms:W3CDTF">2013-09-11T05:50:54Z</dcterms:created>
  <dcterms:modified xsi:type="dcterms:W3CDTF">2014-11-11T13:50:13Z</dcterms:modified>
</cp:coreProperties>
</file>