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65" r:id="rId3"/>
    <p:sldId id="259" r:id="rId4"/>
    <p:sldId id="275" r:id="rId5"/>
    <p:sldId id="266" r:id="rId6"/>
    <p:sldId id="269" r:id="rId7"/>
    <p:sldId id="274" r:id="rId8"/>
    <p:sldId id="271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197"/>
    <a:srgbClr val="737CBA"/>
    <a:srgbClr val="912E2B"/>
    <a:srgbClr val="8AB1C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5996" autoAdjust="0"/>
  </p:normalViewPr>
  <p:slideViewPr>
    <p:cSldViewPr snapToGrid="0" snapToObjects="1">
      <p:cViewPr varScale="1">
        <p:scale>
          <a:sx n="157" d="100"/>
          <a:sy n="157" d="100"/>
        </p:scale>
        <p:origin x="-456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329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9B2C0-0CB6-754F-BF98-C66050ED9EB7}" type="datetimeFigureOut">
              <a:rPr lang="en-US" smtClean="0"/>
              <a:t>1/16/17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1D71D-A8E1-5041-9B86-8518B39BA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8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8AB1C7"/>
                </a:solidFill>
                <a:latin typeface="Aleo Light"/>
                <a:cs typeface="Ale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1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Maven Pro Light 300 Regular"/>
                <a:cs typeface="Maven Pro Light 300 Regular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77C197"/>
                </a:solidFill>
                <a:latin typeface="Aleo Light"/>
                <a:cs typeface="Aleo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 i="0">
                <a:latin typeface="Maven Pro Regular"/>
                <a:cs typeface="Maven Pro Regular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8AB1C7"/>
                </a:solidFill>
                <a:latin typeface="Aleo Light"/>
                <a:cs typeface="Ale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eo Light"/>
                <a:cs typeface="Aleo Light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MKA_USA_Logo_WHITE_XLar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88" y="4747921"/>
            <a:ext cx="1391711" cy="3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20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aven Pro Regular"/>
          <a:ea typeface="+mj-ea"/>
          <a:cs typeface="Maven Pr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ssion Gothic Thin"/>
          <a:ea typeface="+mn-ea"/>
          <a:cs typeface="Mission Gothic Thi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ssion Gothic Thin"/>
          <a:ea typeface="+mn-ea"/>
          <a:cs typeface="Mission Gothic Thi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ssion Gothic Thin"/>
          <a:ea typeface="+mn-ea"/>
          <a:cs typeface="Mission Gothic Thi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ssion Gothic Thin"/>
          <a:ea typeface="+mn-ea"/>
          <a:cs typeface="Mission Gothic Thi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ssion Gothic Thin"/>
          <a:ea typeface="+mn-ea"/>
          <a:cs typeface="Mission Gothic Thi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hyperlink" Target="https://goo.gl/forms/vaetgPJf3csjoaaf1" TargetMode="External"/><Relationship Id="rId5" Type="http://schemas.openxmlformats.org/officeDocument/2006/relationships/hyperlink" Target="http://bit.ly/2ivAtAO" TargetMode="External"/><Relationship Id="rId6" Type="http://schemas.openxmlformats.org/officeDocument/2006/relationships/hyperlink" Target="http://bit.ly/2iAiwwo" TargetMode="External"/><Relationship Id="rId7" Type="http://schemas.openxmlformats.org/officeDocument/2006/relationships/hyperlink" Target="http://bit.ly/2jtnoYe" TargetMode="External"/><Relationship Id="rId8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Sanat</a:t>
            </a:r>
            <a:r>
              <a:rPr lang="en-US" dirty="0" smtClean="0"/>
              <a:t>-o-</a:t>
            </a:r>
            <a:r>
              <a:rPr lang="en-US" dirty="0" err="1" smtClean="0"/>
              <a:t>Tijarat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Department </a:t>
            </a:r>
            <a:r>
              <a:rPr lang="en-US" dirty="0" smtClean="0"/>
              <a:t>Plan 2017</a:t>
            </a:r>
            <a:endParaRPr lang="en-US" dirty="0" smtClean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78" y="4229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17311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31" y="61347"/>
            <a:ext cx="8077199" cy="87153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Constitution</a:t>
            </a:r>
            <a:endParaRPr lang="en-US" sz="4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3826" y="957790"/>
            <a:ext cx="85835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Muhtamim </a:t>
            </a:r>
            <a:r>
              <a:rPr lang="en-US" sz="3200" dirty="0" err="1" smtClean="0"/>
              <a:t>San’at</a:t>
            </a:r>
            <a:r>
              <a:rPr lang="en-US" sz="3200" dirty="0" smtClean="0"/>
              <a:t>-O-</a:t>
            </a:r>
            <a:r>
              <a:rPr lang="en-US" sz="3200" dirty="0" err="1" smtClean="0"/>
              <a:t>Tijarat</a:t>
            </a:r>
            <a:r>
              <a:rPr lang="en-US" sz="3200" dirty="0" smtClean="0"/>
              <a:t> shall adopt such means as shall increase among </a:t>
            </a:r>
            <a:r>
              <a:rPr lang="en-US" sz="3200" dirty="0" err="1" smtClean="0"/>
              <a:t>Jama’at</a:t>
            </a:r>
            <a:r>
              <a:rPr lang="en-US" sz="3200" dirty="0" smtClean="0"/>
              <a:t> an interest in learning skills, crafts and trade. 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 smtClean="0"/>
              <a:t>He </a:t>
            </a:r>
            <a:r>
              <a:rPr lang="en-US" sz="3200" dirty="0"/>
              <a:t>shall </a:t>
            </a:r>
            <a:r>
              <a:rPr lang="en-US" sz="3200" dirty="0" smtClean="0"/>
              <a:t>arrange to teach Khuddam at least one skill.</a:t>
            </a:r>
            <a:endParaRPr lang="en-US" sz="32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355" y="41852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stopEvt time="1054" objId="12"/>
        <p14:playEvt time="7315" objId="12"/>
        <p14:stopEvt time="10343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090" y="215281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Trade/Employment/Jobs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3961" y="1068091"/>
            <a:ext cx="858356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2400" dirty="0" err="1" smtClean="0"/>
              <a:t>Sanat</a:t>
            </a:r>
            <a:r>
              <a:rPr lang="en-US" sz="2400" dirty="0" smtClean="0"/>
              <a:t>-o-</a:t>
            </a:r>
            <a:r>
              <a:rPr lang="en-US" sz="2400" dirty="0" err="1" smtClean="0"/>
              <a:t>Tijarat</a:t>
            </a:r>
            <a:r>
              <a:rPr lang="en-US" sz="2400" dirty="0" smtClean="0"/>
              <a:t> department seeks to increase skills of Majlis through striving for full employment and publicizing/delivering skills and training.</a:t>
            </a:r>
            <a:endParaRPr lang="en-US" sz="2400" dirty="0"/>
          </a:p>
          <a:p>
            <a:pPr marL="1485900" lvl="2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  <a:defRPr/>
            </a:pPr>
            <a:endParaRPr lang="en-US" sz="1600" dirty="0" smtClean="0"/>
          </a:p>
          <a:p>
            <a:pPr marL="1485900" lvl="2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400" dirty="0" smtClean="0"/>
              <a:t>Job Search Database</a:t>
            </a:r>
          </a:p>
          <a:p>
            <a:pPr marL="1485900" lvl="2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400" dirty="0" smtClean="0"/>
              <a:t>MKA Resource/Professional Directory</a:t>
            </a:r>
          </a:p>
          <a:p>
            <a:pPr marL="1485900" lvl="2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400" dirty="0" smtClean="0"/>
              <a:t>MKA Career Services </a:t>
            </a:r>
          </a:p>
          <a:p>
            <a:pPr marL="1485900" lvl="2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400" dirty="0" smtClean="0"/>
              <a:t>Regional Job Fair/Business &amp; Skill Building Conferences</a:t>
            </a:r>
            <a:endParaRPr lang="en-US" sz="24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961" y="39919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561" y="215281"/>
            <a:ext cx="7467049" cy="871538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Skills/Training/Development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3961" y="1068091"/>
            <a:ext cx="85835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2400" dirty="0" err="1" smtClean="0"/>
              <a:t>Sanat</a:t>
            </a:r>
            <a:r>
              <a:rPr lang="en-US" sz="2400" dirty="0" smtClean="0"/>
              <a:t>-o-</a:t>
            </a:r>
            <a:r>
              <a:rPr lang="en-US" sz="2400" dirty="0" err="1" smtClean="0"/>
              <a:t>Tijarat</a:t>
            </a:r>
            <a:r>
              <a:rPr lang="en-US" sz="2400" dirty="0" smtClean="0"/>
              <a:t> department seeks to increase skills of Majlis through striving for full employment and publicizing/delivering skills and training.</a:t>
            </a:r>
            <a:endParaRPr lang="en-US" sz="2400" dirty="0"/>
          </a:p>
          <a:p>
            <a:pPr marL="1485900" lvl="2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  <a:defRPr/>
            </a:pPr>
            <a:endParaRPr lang="en-US" sz="1600" dirty="0" smtClean="0"/>
          </a:p>
          <a:p>
            <a:pPr marL="1485900" lvl="2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400" dirty="0" smtClean="0"/>
              <a:t>Monthly Webinars hosted by Khuddam/Ansar</a:t>
            </a:r>
            <a:endParaRPr lang="en-US" sz="2400" dirty="0" smtClean="0"/>
          </a:p>
          <a:p>
            <a:pPr marL="1485900" lvl="2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400" dirty="0" smtClean="0"/>
              <a:t>Certification and Training Opportunity Database</a:t>
            </a:r>
          </a:p>
          <a:p>
            <a:pPr marL="1485900" lvl="2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en-US" sz="2400" dirty="0" smtClean="0"/>
              <a:t>Regional Job Fair/Business &amp; Skill Building Conferences</a:t>
            </a:r>
            <a:endParaRPr lang="en-US" sz="24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961" y="38215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Resources</a:t>
            </a:r>
            <a:endParaRPr lang="en-US" sz="4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61" y="896183"/>
            <a:ext cx="85835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Job Submission </a:t>
            </a:r>
            <a:r>
              <a:rPr lang="en-US" sz="3200" b="1" u="sng" dirty="0" smtClean="0">
                <a:hlinkClick r:id="rId4"/>
              </a:rPr>
              <a:t>Form</a:t>
            </a:r>
            <a:r>
              <a:rPr lang="en-US" sz="3200" dirty="0" smtClean="0"/>
              <a:t> and National </a:t>
            </a:r>
            <a:r>
              <a:rPr lang="en-US" sz="3200" b="1" u="sng" dirty="0" smtClean="0">
                <a:hlinkClick r:id="rId5"/>
              </a:rPr>
              <a:t>Job Database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hlinkClick r:id="rId6"/>
              </a:rPr>
              <a:t>Employment Help Request</a:t>
            </a:r>
            <a:endParaRPr lang="en-US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hlinkClick r:id="rId7"/>
              </a:rPr>
              <a:t>Career Services Counseling Request Form</a:t>
            </a:r>
            <a:endParaRPr lang="en-US" dirty="0"/>
          </a:p>
          <a:p>
            <a:pPr marL="457200" indent="-457200">
              <a:buAutoNum type="arabicPeriod"/>
            </a:pPr>
            <a:endParaRPr lang="en-US" dirty="0" smtClean="0"/>
          </a:p>
        </p:txBody>
      </p:sp>
      <p:pic>
        <p:nvPicPr>
          <p:cNvPr id="6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961" y="38919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Local Goals</a:t>
            </a:r>
            <a:endParaRPr lang="en-US" sz="40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1127745"/>
            <a:ext cx="8382000" cy="309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Help Majlis achieve full employment and </a:t>
            </a:r>
            <a:r>
              <a:rPr lang="en-US" sz="3200" b="1" dirty="0" smtClean="0"/>
              <a:t>have all Khuddam </a:t>
            </a:r>
            <a:r>
              <a:rPr lang="en-US" sz="3200" b="1" dirty="0" smtClean="0">
                <a:solidFill>
                  <a:schemeClr val="tx1"/>
                </a:solidFill>
              </a:rPr>
              <a:t>learn at least one new skill over the next year.</a:t>
            </a:r>
            <a:endParaRPr lang="en-US" sz="3200" b="1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hangingPunct="1"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en-US" sz="2400" dirty="0" smtClean="0"/>
              <a:t>Monitor </a:t>
            </a:r>
            <a:r>
              <a:rPr lang="en-US" sz="2400" dirty="0" smtClean="0">
                <a:solidFill>
                  <a:schemeClr val="tx1"/>
                </a:solidFill>
              </a:rPr>
              <a:t>employment status and skill level of your Khuddam</a:t>
            </a:r>
          </a:p>
          <a:p>
            <a:pPr marL="285750" indent="-285750" eaLnBrk="1" hangingPunct="1"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en-US" sz="2400" dirty="0" smtClean="0"/>
              <a:t>Advertise to Khuddam nationally reported opportunities/services and report locally identified opportunities nationally.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106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 smtClean="0"/>
              <a:t>Alme</a:t>
            </a:r>
            <a:r>
              <a:rPr lang="en-US" sz="4000" dirty="0" smtClean="0"/>
              <a:t> </a:t>
            </a:r>
            <a:r>
              <a:rPr lang="en-US" sz="4000" dirty="0" err="1" smtClean="0"/>
              <a:t>Inami</a:t>
            </a:r>
            <a:r>
              <a:rPr lang="en-US" sz="4000" dirty="0" smtClean="0"/>
              <a:t> Criteria</a:t>
            </a:r>
            <a:endParaRPr lang="en-US" sz="40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1127745"/>
            <a:ext cx="8382000" cy="309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285750" indent="-285750" eaLnBrk="1" hangingPunct="1"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en-US" sz="3200" dirty="0" smtClean="0"/>
              <a:t>Number of unemployed Khuddam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3200" dirty="0" smtClean="0"/>
              <a:t>Percentage of Khuddam who have acquired skill/craft/trade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8919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Questions? Contact Us</a:t>
            </a:r>
            <a:endParaRPr lang="en-US" sz="4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704735"/>
            <a:ext cx="2153265" cy="4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Maven Pro Regular"/>
                <a:ea typeface="+mj-ea"/>
                <a:cs typeface="Maven Pro Regular"/>
              </a:defRPr>
            </a:lvl1pPr>
          </a:lstStyle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708660"/>
              </p:ext>
            </p:extLst>
          </p:nvPr>
        </p:nvGraphicFramePr>
        <p:xfrm>
          <a:off x="541868" y="1171928"/>
          <a:ext cx="8144932" cy="1691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23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35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57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19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Phone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Mohtamim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Sanat</a:t>
                      </a:r>
                      <a:r>
                        <a:rPr lang="en-US" sz="1600" dirty="0" smtClean="0"/>
                        <a:t>-o-</a:t>
                      </a:r>
                      <a:r>
                        <a:rPr lang="en-US" sz="1600" dirty="0" err="1" smtClean="0"/>
                        <a:t>Tijarat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Zarik</a:t>
                      </a:r>
                      <a:r>
                        <a:rPr lang="en-US" sz="1600" baseline="0" dirty="0" smtClean="0"/>
                        <a:t> Khan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Zarik.khan@mkausa.org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630-309-2640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Naib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Mohtamim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Sanat</a:t>
                      </a:r>
                      <a:r>
                        <a:rPr lang="en-US" sz="1600" baseline="0" dirty="0" smtClean="0"/>
                        <a:t>-o-</a:t>
                      </a:r>
                      <a:r>
                        <a:rPr lang="en-US" sz="1600" baseline="0" dirty="0" err="1" smtClean="0"/>
                        <a:t>Tijarat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Zeeshan</a:t>
                      </a:r>
                      <a:r>
                        <a:rPr lang="en-US" sz="1600" baseline="0" dirty="0" smtClean="0"/>
                        <a:t> Ahmed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Zeeshan.fsd@gmail.com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206-436-9913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Team is expanding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TBD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956" y="38919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2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c_MKA_Template_Dark">
  <a:themeElements>
    <a:clrScheme name="MKA">
      <a:dk1>
        <a:srgbClr val="333333"/>
      </a:dk1>
      <a:lt1>
        <a:sysClr val="window" lastClr="FFFFFF"/>
      </a:lt1>
      <a:dk2>
        <a:srgbClr val="3A494C"/>
      </a:dk2>
      <a:lt2>
        <a:srgbClr val="8AB1C7"/>
      </a:lt2>
      <a:accent1>
        <a:srgbClr val="912E2B"/>
      </a:accent1>
      <a:accent2>
        <a:srgbClr val="2D6481"/>
      </a:accent2>
      <a:accent3>
        <a:srgbClr val="866F55"/>
      </a:accent3>
      <a:accent4>
        <a:srgbClr val="3A494C"/>
      </a:accent4>
      <a:accent5>
        <a:srgbClr val="737CBA"/>
      </a:accent5>
      <a:accent6>
        <a:srgbClr val="8AB1C7"/>
      </a:accent6>
      <a:hlink>
        <a:srgbClr val="77C197"/>
      </a:hlink>
      <a:folHlink>
        <a:srgbClr val="737CB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4496</TotalTime>
  <Words>273</Words>
  <Application>Microsoft Macintosh PowerPoint</Application>
  <PresentationFormat>On-screen Show (16:9)</PresentationFormat>
  <Paragraphs>47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Basic_MKA_Template_Dark</vt:lpstr>
      <vt:lpstr>Sanat-o-Tijarat</vt:lpstr>
      <vt:lpstr>Constitution</vt:lpstr>
      <vt:lpstr>Trade/Employment/Jobs</vt:lpstr>
      <vt:lpstr>Skills/Training/Development</vt:lpstr>
      <vt:lpstr>Resources</vt:lpstr>
      <vt:lpstr>Local Goals</vt:lpstr>
      <vt:lpstr>Alme Inami Criteria</vt:lpstr>
      <vt:lpstr>Questions? Contact 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Mohsin</dc:creator>
  <cp:lastModifiedBy>Zarik Khan</cp:lastModifiedBy>
  <cp:revision>66</cp:revision>
  <cp:lastPrinted>2017-01-17T00:18:43Z</cp:lastPrinted>
  <dcterms:created xsi:type="dcterms:W3CDTF">2013-09-11T05:50:54Z</dcterms:created>
  <dcterms:modified xsi:type="dcterms:W3CDTF">2017-01-19T01:35:19Z</dcterms:modified>
</cp:coreProperties>
</file>