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7" r:id="rId2"/>
    <p:sldId id="265" r:id="rId3"/>
    <p:sldId id="270" r:id="rId4"/>
    <p:sldId id="259" r:id="rId5"/>
    <p:sldId id="268" r:id="rId6"/>
    <p:sldId id="266" r:id="rId7"/>
    <p:sldId id="272" r:id="rId8"/>
    <p:sldId id="271" r:id="rId9"/>
    <p:sldId id="273" r:id="rId10"/>
    <p:sldId id="269" r:id="rId11"/>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7"/>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C197"/>
    <a:srgbClr val="737CBA"/>
    <a:srgbClr val="912E2B"/>
    <a:srgbClr val="8AB1C7"/>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466" autoAdjust="0"/>
    <p:restoredTop sz="86398" autoAdjust="0"/>
  </p:normalViewPr>
  <p:slideViewPr>
    <p:cSldViewPr snapToGrid="0" snapToObjects="1">
      <p:cViewPr varScale="1">
        <p:scale>
          <a:sx n="206" d="100"/>
          <a:sy n="206" d="100"/>
        </p:scale>
        <p:origin x="408" y="184"/>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64" d="100"/>
          <a:sy n="64" d="100"/>
        </p:scale>
        <p:origin x="-3294"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49B2C0-0CB6-754F-BF98-C66050ED9EB7}" type="datetimeFigureOut">
              <a:rPr lang="en-US" smtClean="0"/>
              <a:t>12/15/18</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91D71D-A8E1-5041-9B86-8518B39BA49A}" type="slidenum">
              <a:rPr lang="en-US" smtClean="0"/>
              <a:t>‹#›</a:t>
            </a:fld>
            <a:endParaRPr lang="en-US"/>
          </a:p>
        </p:txBody>
      </p:sp>
    </p:spTree>
    <p:extLst>
      <p:ext uri="{BB962C8B-B14F-4D97-AF65-F5344CB8AC3E}">
        <p14:creationId xmlns:p14="http://schemas.microsoft.com/office/powerpoint/2010/main" val="24264840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rgbClr val="8AB1C7"/>
                </a:solidFill>
                <a:latin typeface="Aleo Light"/>
                <a:cs typeface="Aleo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245302562"/>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597987298"/>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068917654"/>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525212249"/>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atin typeface="Maven Pro Light 300 Regular"/>
                <a:cs typeface="Maven Pro Light 300 Regular"/>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rgbClr val="77C197"/>
                </a:solidFill>
                <a:latin typeface="Aleo Light"/>
                <a:cs typeface="Aleo Ligh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85504378"/>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335464721"/>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896491358"/>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09282406"/>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21959366"/>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86420940"/>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0" i="0">
                <a:latin typeface="Maven Pro Regular"/>
                <a:cs typeface="Maven Pro Regular"/>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b="0" i="0">
                <a:solidFill>
                  <a:srgbClr val="8AB1C7"/>
                </a:solidFill>
                <a:latin typeface="Aleo Light"/>
                <a:cs typeface="Aleo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09230262"/>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b="0" i="0">
                <a:solidFill>
                  <a:schemeClr val="tx1">
                    <a:tint val="75000"/>
                  </a:schemeClr>
                </a:solidFill>
                <a:latin typeface="Aleo Light"/>
                <a:cs typeface="Aleo Light"/>
              </a:defRPr>
            </a:lvl1pPr>
          </a:lstStyle>
          <a:p>
            <a:endParaRPr lang="en-US" dirty="0"/>
          </a:p>
        </p:txBody>
      </p:sp>
      <p:pic>
        <p:nvPicPr>
          <p:cNvPr id="7" name="Picture 6" descr="MKA_USA_Logo_WHITE_XLarge.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752288" y="4747921"/>
            <a:ext cx="1391711" cy="393976"/>
          </a:xfrm>
          <a:prstGeom prst="rect">
            <a:avLst/>
          </a:prstGeom>
        </p:spPr>
      </p:pic>
    </p:spTree>
    <p:extLst>
      <p:ext uri="{BB962C8B-B14F-4D97-AF65-F5344CB8AC3E}">
        <p14:creationId xmlns:p14="http://schemas.microsoft.com/office/powerpoint/2010/main" val="127682022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xStyles>
    <p:titleStyle>
      <a:lvl1pPr algn="ctr" defTabSz="457200" rtl="0" eaLnBrk="1" latinLnBrk="0" hangingPunct="1">
        <a:spcBef>
          <a:spcPct val="0"/>
        </a:spcBef>
        <a:buNone/>
        <a:defRPr sz="4400" b="0" i="0" kern="1200">
          <a:solidFill>
            <a:schemeClr val="tx1"/>
          </a:solidFill>
          <a:latin typeface="Maven Pro Regular"/>
          <a:ea typeface="+mj-ea"/>
          <a:cs typeface="Maven Pro Regular"/>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ission Gothic Thin"/>
          <a:ea typeface="+mn-ea"/>
          <a:cs typeface="Mission Gothic Thin"/>
        </a:defRPr>
      </a:lvl1pPr>
      <a:lvl2pPr marL="742950" indent="-285750" algn="l" defTabSz="457200" rtl="0" eaLnBrk="1" latinLnBrk="0" hangingPunct="1">
        <a:spcBef>
          <a:spcPct val="20000"/>
        </a:spcBef>
        <a:buFont typeface="Arial"/>
        <a:buChar char="–"/>
        <a:defRPr sz="2800" kern="1200">
          <a:solidFill>
            <a:schemeClr val="tx1"/>
          </a:solidFill>
          <a:latin typeface="Mission Gothic Thin"/>
          <a:ea typeface="+mn-ea"/>
          <a:cs typeface="Mission Gothic Thin"/>
        </a:defRPr>
      </a:lvl2pPr>
      <a:lvl3pPr marL="1143000" indent="-228600" algn="l" defTabSz="457200" rtl="0" eaLnBrk="1" latinLnBrk="0" hangingPunct="1">
        <a:spcBef>
          <a:spcPct val="20000"/>
        </a:spcBef>
        <a:buFont typeface="Arial"/>
        <a:buChar char="•"/>
        <a:defRPr sz="2400" kern="1200">
          <a:solidFill>
            <a:schemeClr val="tx1"/>
          </a:solidFill>
          <a:latin typeface="Mission Gothic Thin"/>
          <a:ea typeface="+mn-ea"/>
          <a:cs typeface="Mission Gothic Thin"/>
        </a:defRPr>
      </a:lvl3pPr>
      <a:lvl4pPr marL="1600200" indent="-228600" algn="l" defTabSz="457200" rtl="0" eaLnBrk="1" latinLnBrk="0" hangingPunct="1">
        <a:spcBef>
          <a:spcPct val="20000"/>
        </a:spcBef>
        <a:buFont typeface="Arial"/>
        <a:buChar char="–"/>
        <a:defRPr sz="2000" kern="1200">
          <a:solidFill>
            <a:schemeClr val="tx1"/>
          </a:solidFill>
          <a:latin typeface="Mission Gothic Thin"/>
          <a:ea typeface="+mn-ea"/>
          <a:cs typeface="Mission Gothic Thin"/>
        </a:defRPr>
      </a:lvl4pPr>
      <a:lvl5pPr marL="2057400" indent="-228600" algn="l" defTabSz="457200" rtl="0" eaLnBrk="1" latinLnBrk="0" hangingPunct="1">
        <a:spcBef>
          <a:spcPct val="20000"/>
        </a:spcBef>
        <a:buFont typeface="Arial"/>
        <a:buChar char="»"/>
        <a:defRPr sz="2000" kern="1200">
          <a:solidFill>
            <a:schemeClr val="tx1"/>
          </a:solidFill>
          <a:latin typeface="Mission Gothic Thin"/>
          <a:ea typeface="+mn-ea"/>
          <a:cs typeface="Mission Gothic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hyperlink" Target="mailto:niaz.butt@mkausa.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8209"/>
            <a:ext cx="7772400" cy="1102519"/>
          </a:xfrm>
        </p:spPr>
        <p:txBody>
          <a:bodyPr>
            <a:normAutofit/>
          </a:bodyPr>
          <a:lstStyle/>
          <a:p>
            <a:r>
              <a:rPr lang="en-US" b="1" dirty="0" err="1" smtClean="0"/>
              <a:t>Waqar</a:t>
            </a:r>
            <a:r>
              <a:rPr lang="en-US" b="1" dirty="0" smtClean="0"/>
              <a:t>-e-Amal</a:t>
            </a:r>
            <a:endParaRPr lang="en-US" b="1" dirty="0"/>
          </a:p>
        </p:txBody>
      </p:sp>
      <p:sp>
        <p:nvSpPr>
          <p:cNvPr id="3" name="Subtitle 2"/>
          <p:cNvSpPr>
            <a:spLocks noGrp="1"/>
          </p:cNvSpPr>
          <p:nvPr>
            <p:ph type="subTitle" idx="1"/>
          </p:nvPr>
        </p:nvSpPr>
        <p:spPr/>
        <p:txBody>
          <a:bodyPr/>
          <a:lstStyle/>
          <a:p>
            <a:r>
              <a:rPr lang="en-US" dirty="0" smtClean="0"/>
              <a:t>Department Plan </a:t>
            </a:r>
            <a:r>
              <a:rPr lang="en-US" dirty="0" smtClean="0"/>
              <a:t>2018-2019</a:t>
            </a:r>
            <a:endParaRPr lang="en-US" dirty="0" smtClean="0"/>
          </a:p>
        </p:txBody>
      </p:sp>
      <p:pic>
        <p:nvPicPr>
          <p:cNvPr id="2052" name="Picture 4" descr="creen%20Shot%202018-11-11%20at%2010.23.10%20P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28774"/>
            <a:ext cx="5486400" cy="1762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344617"/>
      </p:ext>
    </p:extLst>
  </p:cSld>
  <p:clrMapOvr>
    <a:masterClrMapping/>
  </p:clrMapOvr>
  <mc:AlternateContent xmlns:mc="http://schemas.openxmlformats.org/markup-compatibility/2006" xmlns:p14="http://schemas.microsoft.com/office/powerpoint/2010/main">
    <mc:Choice Requires="p14">
      <p:transition spd="slow" p14:dur="2000" advClick="0" advTm="11157"/>
    </mc:Choice>
    <mc:Fallback xmlns="">
      <p:transition spd="slow" advClick="0" advTm="11157"/>
    </mc:Fallback>
  </mc:AlternateContent>
  <p:timing>
    <p:tnLst>
      <p:par>
        <p:cTn id="1" dur="indefinite" restart="never" nodeType="tmRoot"/>
      </p:par>
    </p:tnLst>
  </p:timing>
  <p:extLst mod="1"/>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555" y="1139161"/>
            <a:ext cx="4228994" cy="871538"/>
          </a:xfrm>
        </p:spPr>
        <p:txBody>
          <a:bodyPr>
            <a:noAutofit/>
          </a:bodyPr>
          <a:lstStyle/>
          <a:p>
            <a:r>
              <a:rPr lang="en-US" sz="3400" dirty="0" smtClean="0"/>
              <a:t>National </a:t>
            </a:r>
            <a:br>
              <a:rPr lang="en-US" sz="3400" dirty="0" smtClean="0"/>
            </a:br>
            <a:r>
              <a:rPr lang="en-US" sz="3400" dirty="0" err="1" smtClean="0"/>
              <a:t>Waqar</a:t>
            </a:r>
            <a:r>
              <a:rPr lang="en-US" sz="3400" dirty="0" smtClean="0"/>
              <a:t>-e-Amal Team </a:t>
            </a:r>
            <a:endParaRPr lang="en-US" sz="3400" dirty="0"/>
          </a:p>
        </p:txBody>
      </p:sp>
      <p:sp>
        <p:nvSpPr>
          <p:cNvPr id="3" name="Content Placeholder 2"/>
          <p:cNvSpPr>
            <a:spLocks noGrp="1"/>
          </p:cNvSpPr>
          <p:nvPr>
            <p:ph idx="1"/>
          </p:nvPr>
        </p:nvSpPr>
        <p:spPr>
          <a:xfrm>
            <a:off x="4270443" y="389620"/>
            <a:ext cx="3822970" cy="4389835"/>
          </a:xfrm>
        </p:spPr>
        <p:txBody>
          <a:bodyPr>
            <a:normAutofit/>
          </a:bodyPr>
          <a:lstStyle/>
          <a:p>
            <a:pPr marL="0" indent="0" algn="r">
              <a:buNone/>
            </a:pPr>
            <a:r>
              <a:rPr lang="en-US" sz="1800" dirty="0" smtClean="0">
                <a:latin typeface="+mj-lt"/>
              </a:rPr>
              <a:t>Team</a:t>
            </a:r>
            <a:endParaRPr lang="en-US" sz="1800" dirty="0" smtClean="0">
              <a:latin typeface="+mj-lt"/>
            </a:endParaRPr>
          </a:p>
          <a:p>
            <a:pPr marL="0" indent="0" algn="r">
              <a:buNone/>
            </a:pPr>
            <a:endParaRPr lang="en-US" sz="1800" dirty="0" smtClean="0">
              <a:latin typeface="+mj-lt"/>
            </a:endParaRPr>
          </a:p>
          <a:p>
            <a:pPr marL="0" indent="0" algn="r">
              <a:buNone/>
            </a:pPr>
            <a:r>
              <a:rPr lang="en-US" sz="1800" dirty="0" err="1" smtClean="0">
                <a:latin typeface="+mj-lt"/>
              </a:rPr>
              <a:t>Fahmeed</a:t>
            </a:r>
            <a:r>
              <a:rPr lang="en-US" sz="1800" dirty="0" smtClean="0">
                <a:latin typeface="+mj-lt"/>
              </a:rPr>
              <a:t> </a:t>
            </a:r>
            <a:r>
              <a:rPr lang="en-US" sz="1800" dirty="0" err="1" smtClean="0">
                <a:latin typeface="+mj-lt"/>
              </a:rPr>
              <a:t>Rehma</a:t>
            </a:r>
            <a:r>
              <a:rPr lang="en-US" sz="1800" dirty="0" err="1" smtClean="0">
                <a:latin typeface="+mj-lt"/>
              </a:rPr>
              <a:t>n</a:t>
            </a:r>
            <a:endParaRPr lang="en-US" sz="1800" dirty="0" smtClean="0">
              <a:latin typeface="+mj-lt"/>
            </a:endParaRPr>
          </a:p>
          <a:p>
            <a:pPr marL="0" indent="0" algn="r">
              <a:buNone/>
            </a:pPr>
            <a:r>
              <a:rPr lang="en-US" sz="1800" dirty="0" err="1" smtClean="0">
                <a:latin typeface="+mj-lt"/>
              </a:rPr>
              <a:t>Badar</a:t>
            </a:r>
            <a:r>
              <a:rPr lang="en-US" sz="1800" dirty="0" smtClean="0">
                <a:latin typeface="+mj-lt"/>
              </a:rPr>
              <a:t> Malik</a:t>
            </a:r>
          </a:p>
          <a:p>
            <a:pPr marL="0" indent="0" algn="r">
              <a:buNone/>
            </a:pPr>
            <a:r>
              <a:rPr lang="en-US" sz="1800" dirty="0" smtClean="0">
                <a:latin typeface="+mj-lt"/>
              </a:rPr>
              <a:t>Rashid </a:t>
            </a:r>
            <a:r>
              <a:rPr lang="en-US" sz="1800" dirty="0" err="1" smtClean="0">
                <a:latin typeface="+mj-lt"/>
              </a:rPr>
              <a:t>Yasin</a:t>
            </a:r>
            <a:endParaRPr lang="en-US" sz="1800" dirty="0" smtClean="0">
              <a:latin typeface="+mj-lt"/>
            </a:endParaRPr>
          </a:p>
          <a:p>
            <a:pPr marL="0" indent="0" algn="r">
              <a:buNone/>
            </a:pPr>
            <a:r>
              <a:rPr lang="en-US" sz="1800" dirty="0" err="1" smtClean="0">
                <a:latin typeface="+mj-lt"/>
              </a:rPr>
              <a:t>Dabir</a:t>
            </a:r>
            <a:r>
              <a:rPr lang="en-US" sz="1800" dirty="0" smtClean="0">
                <a:latin typeface="+mj-lt"/>
              </a:rPr>
              <a:t> Khan </a:t>
            </a:r>
          </a:p>
          <a:p>
            <a:pPr marL="0" indent="0" algn="r">
              <a:buNone/>
            </a:pPr>
            <a:r>
              <a:rPr lang="en-US" sz="1800" dirty="0" err="1" smtClean="0">
                <a:latin typeface="+mj-lt"/>
              </a:rPr>
              <a:t>Afief</a:t>
            </a:r>
            <a:r>
              <a:rPr lang="en-US" sz="1800" dirty="0" smtClean="0">
                <a:latin typeface="+mj-lt"/>
              </a:rPr>
              <a:t> Afzal </a:t>
            </a:r>
          </a:p>
          <a:p>
            <a:pPr marL="0" indent="0" algn="r">
              <a:buNone/>
            </a:pPr>
            <a:r>
              <a:rPr lang="en-US" sz="1800" dirty="0" err="1" smtClean="0">
                <a:latin typeface="+mj-lt"/>
              </a:rPr>
              <a:t>Wajahat</a:t>
            </a:r>
            <a:r>
              <a:rPr lang="en-US" sz="1800" dirty="0" smtClean="0">
                <a:latin typeface="+mj-lt"/>
              </a:rPr>
              <a:t> Ali</a:t>
            </a:r>
            <a:endParaRPr lang="en-US" sz="1800" dirty="0" smtClean="0">
              <a:latin typeface="+mj-lt"/>
            </a:endParaRPr>
          </a:p>
          <a:p>
            <a:pPr marL="0" indent="0" algn="r">
              <a:buNone/>
            </a:pPr>
            <a:endParaRPr lang="en-US" sz="1800" dirty="0">
              <a:latin typeface="+mj-lt"/>
            </a:endParaRPr>
          </a:p>
        </p:txBody>
      </p:sp>
      <p:sp>
        <p:nvSpPr>
          <p:cNvPr id="4" name="Text Placeholder 3"/>
          <p:cNvSpPr>
            <a:spLocks noGrp="1"/>
          </p:cNvSpPr>
          <p:nvPr>
            <p:ph type="body" sz="half" idx="2"/>
          </p:nvPr>
        </p:nvSpPr>
        <p:spPr>
          <a:xfrm>
            <a:off x="603121" y="2315188"/>
            <a:ext cx="3008313" cy="2415627"/>
          </a:xfrm>
        </p:spPr>
        <p:txBody>
          <a:bodyPr>
            <a:normAutofit/>
          </a:bodyPr>
          <a:lstStyle/>
          <a:p>
            <a:pPr algn="r"/>
            <a:r>
              <a:rPr lang="en-US" sz="1800" dirty="0" smtClean="0">
                <a:latin typeface="+mj-lt"/>
              </a:rPr>
              <a:t>Serving as</a:t>
            </a:r>
          </a:p>
          <a:p>
            <a:pPr algn="r"/>
            <a:r>
              <a:rPr lang="en-US" sz="1800" dirty="0" err="1" smtClean="0">
                <a:latin typeface="+mj-lt"/>
              </a:rPr>
              <a:t>Mohtamim</a:t>
            </a:r>
            <a:r>
              <a:rPr lang="en-US" sz="1800" dirty="0" smtClean="0">
                <a:latin typeface="+mj-lt"/>
              </a:rPr>
              <a:t> </a:t>
            </a:r>
            <a:r>
              <a:rPr lang="en-US" sz="1800" dirty="0" err="1" smtClean="0">
                <a:latin typeface="+mj-lt"/>
              </a:rPr>
              <a:t>Waqar</a:t>
            </a:r>
            <a:r>
              <a:rPr lang="en-US" sz="1800" dirty="0" smtClean="0">
                <a:latin typeface="+mj-lt"/>
              </a:rPr>
              <a:t>-e-Amal:</a:t>
            </a:r>
          </a:p>
          <a:p>
            <a:pPr algn="r"/>
            <a:endParaRPr lang="en-US" sz="1800" dirty="0">
              <a:latin typeface="+mj-lt"/>
            </a:endParaRPr>
          </a:p>
          <a:p>
            <a:pPr algn="r"/>
            <a:r>
              <a:rPr lang="en-US" sz="1800" dirty="0" err="1" smtClean="0">
                <a:latin typeface="+mj-lt"/>
              </a:rPr>
              <a:t>Niaz</a:t>
            </a:r>
            <a:r>
              <a:rPr lang="en-US" sz="1800" dirty="0" smtClean="0">
                <a:latin typeface="+mj-lt"/>
              </a:rPr>
              <a:t> Butt </a:t>
            </a:r>
          </a:p>
          <a:p>
            <a:pPr algn="r"/>
            <a:r>
              <a:rPr lang="en-US" sz="1800" dirty="0" smtClean="0">
                <a:latin typeface="+mj-lt"/>
              </a:rPr>
              <a:t>610-227-5490</a:t>
            </a:r>
          </a:p>
          <a:p>
            <a:pPr algn="r"/>
            <a:r>
              <a:rPr lang="en-US" sz="1800" dirty="0" smtClean="0">
                <a:latin typeface="+mj-lt"/>
                <a:hlinkClick r:id="rId2"/>
              </a:rPr>
              <a:t>niaz.butt@mkausa.org</a:t>
            </a:r>
            <a:endParaRPr lang="en-US" sz="1800" dirty="0" smtClean="0">
              <a:latin typeface="+mj-lt"/>
            </a:endParaRPr>
          </a:p>
          <a:p>
            <a:pPr algn="r"/>
            <a:endParaRPr lang="en-US" sz="1800" dirty="0">
              <a:latin typeface="+mj-lt"/>
            </a:endParaRPr>
          </a:p>
        </p:txBody>
      </p:sp>
    </p:spTree>
    <p:extLst>
      <p:ext uri="{BB962C8B-B14F-4D97-AF65-F5344CB8AC3E}">
        <p14:creationId xmlns:p14="http://schemas.microsoft.com/office/powerpoint/2010/main" val="3782474192"/>
      </p:ext>
    </p:extLst>
  </p:cSld>
  <p:clrMapOvr>
    <a:masterClrMapping/>
  </p:clrMapOvr>
  <mc:AlternateContent xmlns:mc="http://schemas.openxmlformats.org/markup-compatibility/2006" xmlns:p14="http://schemas.microsoft.com/office/powerpoint/2010/main">
    <mc:Choice Requires="p14">
      <p:transition spd="slow" p14:dur="2000" advClick="0" advTm="43581"/>
    </mc:Choice>
    <mc:Fallback xmlns="">
      <p:transition spd="slow" advClick="0" advTm="43581"/>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131" y="61347"/>
            <a:ext cx="8077199" cy="871538"/>
          </a:xfrm>
        </p:spPr>
        <p:txBody>
          <a:bodyPr>
            <a:normAutofit/>
          </a:bodyPr>
          <a:lstStyle/>
          <a:p>
            <a:pPr algn="ctr"/>
            <a:r>
              <a:rPr lang="en-US" sz="4400" dirty="0" smtClean="0"/>
              <a:t>Constitution</a:t>
            </a:r>
            <a:endParaRPr lang="en-US" sz="4400" dirty="0"/>
          </a:p>
        </p:txBody>
      </p:sp>
      <p:sp>
        <p:nvSpPr>
          <p:cNvPr id="11" name="TextBox 10"/>
          <p:cNvSpPr txBox="1"/>
          <p:nvPr/>
        </p:nvSpPr>
        <p:spPr>
          <a:xfrm>
            <a:off x="457201" y="1076325"/>
            <a:ext cx="8583561" cy="3108543"/>
          </a:xfrm>
          <a:prstGeom prst="rect">
            <a:avLst/>
          </a:prstGeom>
          <a:noFill/>
        </p:spPr>
        <p:txBody>
          <a:bodyPr wrap="square" rtlCol="0">
            <a:spAutoFit/>
          </a:bodyPr>
          <a:lstStyle/>
          <a:p>
            <a:pPr marL="457200" indent="-457200">
              <a:buFont typeface="Arial" panose="020B0604020202020204" pitchFamily="34" charset="0"/>
              <a:buChar char="•"/>
            </a:pPr>
            <a:r>
              <a:rPr lang="en-US" sz="2800" dirty="0" err="1" smtClean="0"/>
              <a:t>Mohtamim</a:t>
            </a:r>
            <a:r>
              <a:rPr lang="en-US" sz="2800" dirty="0" smtClean="0"/>
              <a:t> </a:t>
            </a:r>
            <a:r>
              <a:rPr lang="en-US" sz="2800" dirty="0" err="1" smtClean="0"/>
              <a:t>Waqar</a:t>
            </a:r>
            <a:r>
              <a:rPr lang="en-US" sz="2800" dirty="0" smtClean="0"/>
              <a:t>-e-</a:t>
            </a:r>
            <a:r>
              <a:rPr lang="en-US" sz="2800" dirty="0"/>
              <a:t>A</a:t>
            </a:r>
            <a:r>
              <a:rPr lang="en-US" sz="2800" dirty="0" smtClean="0"/>
              <a:t>mal shall establish among the members of Jamaat, dignity of doing work with their own hands, and shall inculcate this trend in the Jamaat.</a:t>
            </a:r>
          </a:p>
          <a:p>
            <a:pPr marL="457200" indent="-457200">
              <a:buFont typeface="Arial" panose="020B0604020202020204" pitchFamily="34" charset="0"/>
              <a:buChar char="•"/>
            </a:pPr>
            <a:r>
              <a:rPr lang="en-US" sz="2800" dirty="0" smtClean="0"/>
              <a:t>He shall urge </a:t>
            </a:r>
            <a:r>
              <a:rPr lang="en-US" sz="2800" dirty="0" err="1" smtClean="0"/>
              <a:t>Majalis</a:t>
            </a:r>
            <a:r>
              <a:rPr lang="en-US" sz="2800" dirty="0" smtClean="0"/>
              <a:t> to engage themselves in collective work and issue general instructions in this respect. </a:t>
            </a:r>
            <a:endParaRPr lang="en-US" sz="2800" dirty="0"/>
          </a:p>
        </p:txBody>
      </p:sp>
    </p:spTree>
    <p:extLst>
      <p:ext uri="{BB962C8B-B14F-4D97-AF65-F5344CB8AC3E}">
        <p14:creationId xmlns:p14="http://schemas.microsoft.com/office/powerpoint/2010/main" val="1286009546"/>
      </p:ext>
    </p:extLst>
  </p:cSld>
  <p:clrMapOvr>
    <a:masterClrMapping/>
  </p:clrMapOvr>
  <mc:AlternateContent xmlns:mc="http://schemas.openxmlformats.org/markup-compatibility/2006" xmlns:p14="http://schemas.microsoft.com/office/powerpoint/2010/main">
    <mc:Choice Requires="p14">
      <p:transition spd="slow" p14:dur="2000" advClick="0" advTm="21211"/>
    </mc:Choice>
    <mc:Fallback xmlns="">
      <p:transition spd="slow" advClick="0" advTm="21211"/>
    </mc:Fallback>
  </mc:AlternateContent>
  <p:timing>
    <p:tnLst>
      <p:par>
        <p:cTn id="1" dur="indefinite" restart="never" nodeType="tmRoot"/>
      </p:par>
    </p:tnLst>
  </p:timing>
  <p:extLst mod="1"/>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536" y="205979"/>
            <a:ext cx="8229600" cy="857250"/>
          </a:xfrm>
        </p:spPr>
        <p:txBody>
          <a:bodyPr/>
          <a:lstStyle/>
          <a:p>
            <a:r>
              <a:rPr lang="en-US" b="1" dirty="0" err="1" smtClean="0"/>
              <a:t>Hadhrat</a:t>
            </a:r>
            <a:r>
              <a:rPr lang="en-US" b="1" dirty="0" smtClean="0"/>
              <a:t> </a:t>
            </a:r>
            <a:r>
              <a:rPr lang="en-US" b="1" dirty="0" err="1" smtClean="0"/>
              <a:t>Musleh</a:t>
            </a:r>
            <a:r>
              <a:rPr lang="en-US" b="1" dirty="0" smtClean="0"/>
              <a:t> </a:t>
            </a:r>
            <a:r>
              <a:rPr lang="en-US" b="1" dirty="0" err="1" smtClean="0"/>
              <a:t>Mauood</a:t>
            </a:r>
            <a:r>
              <a:rPr lang="en-US" b="1" dirty="0" smtClean="0"/>
              <a:t> (</a:t>
            </a:r>
            <a:r>
              <a:rPr lang="en-US" b="1" dirty="0" err="1" smtClean="0"/>
              <a:t>ra</a:t>
            </a:r>
            <a:r>
              <a:rPr lang="en-US" b="1" dirty="0"/>
              <a:t>)</a:t>
            </a:r>
          </a:p>
        </p:txBody>
      </p:sp>
      <p:sp>
        <p:nvSpPr>
          <p:cNvPr id="3" name="Content Placeholder 2"/>
          <p:cNvSpPr>
            <a:spLocks noGrp="1"/>
          </p:cNvSpPr>
          <p:nvPr>
            <p:ph idx="1"/>
          </p:nvPr>
        </p:nvSpPr>
        <p:spPr>
          <a:xfrm>
            <a:off x="787952" y="1326615"/>
            <a:ext cx="8229600" cy="3394472"/>
          </a:xfrm>
        </p:spPr>
        <p:txBody>
          <a:bodyPr>
            <a:normAutofit/>
          </a:bodyPr>
          <a:lstStyle/>
          <a:p>
            <a:r>
              <a:rPr lang="en-US" sz="2800" dirty="0" smtClean="0">
                <a:latin typeface="Calibri" panose="020F0502020204030204" pitchFamily="34" charset="0"/>
              </a:rPr>
              <a:t>The inception of </a:t>
            </a:r>
            <a:r>
              <a:rPr lang="en-US" sz="2800" dirty="0" err="1" smtClean="0">
                <a:latin typeface="Calibri" panose="020F0502020204030204" pitchFamily="34" charset="0"/>
              </a:rPr>
              <a:t>Waqar</a:t>
            </a:r>
            <a:r>
              <a:rPr lang="en-US" sz="2800" dirty="0" smtClean="0">
                <a:latin typeface="Calibri" panose="020F0502020204030204" pitchFamily="34" charset="0"/>
              </a:rPr>
              <a:t>-e-Amal has two basic benefits. First being the elimination of laziness, and the second the desire for slavery will never be born. When the world believes that no kind of work is demeaning and laziness is not an option, there will be no need for slavery in the world. </a:t>
            </a:r>
            <a:endParaRPr lang="en-US" sz="2800" dirty="0">
              <a:latin typeface="Calibri" panose="020F0502020204030204" pitchFamily="34" charset="0"/>
            </a:endParaRPr>
          </a:p>
        </p:txBody>
      </p:sp>
    </p:spTree>
    <p:extLst>
      <p:ext uri="{BB962C8B-B14F-4D97-AF65-F5344CB8AC3E}">
        <p14:creationId xmlns:p14="http://schemas.microsoft.com/office/powerpoint/2010/main" val="1024898951"/>
      </p:ext>
    </p:extLst>
  </p:cSld>
  <p:clrMapOvr>
    <a:masterClrMapping/>
  </p:clrMapOvr>
  <mc:AlternateContent xmlns:mc="http://schemas.openxmlformats.org/markup-compatibility/2006" xmlns:p14="http://schemas.microsoft.com/office/powerpoint/2010/main">
    <mc:Choice Requires="p14">
      <p:transition spd="slow" p14:dur="2000" advClick="0" advTm="24872"/>
    </mc:Choice>
    <mc:Fallback xmlns="">
      <p:transition spd="slow" advClick="0" advTm="24872"/>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0090" y="90610"/>
            <a:ext cx="6695768" cy="871538"/>
          </a:xfrm>
        </p:spPr>
        <p:txBody>
          <a:bodyPr>
            <a:noAutofit/>
          </a:bodyPr>
          <a:lstStyle/>
          <a:p>
            <a:pPr algn="ctr"/>
            <a:r>
              <a:rPr lang="en-US" sz="4400" dirty="0" smtClean="0"/>
              <a:t>Accurate Reporting</a:t>
            </a:r>
            <a:endParaRPr lang="en-US" sz="4400" dirty="0"/>
          </a:p>
        </p:txBody>
      </p:sp>
      <p:sp>
        <p:nvSpPr>
          <p:cNvPr id="11" name="TextBox 10"/>
          <p:cNvSpPr txBox="1"/>
          <p:nvPr/>
        </p:nvSpPr>
        <p:spPr>
          <a:xfrm>
            <a:off x="353961" y="1018124"/>
            <a:ext cx="8583561" cy="3416320"/>
          </a:xfrm>
          <a:prstGeom prst="rect">
            <a:avLst/>
          </a:prstGeom>
          <a:noFill/>
        </p:spPr>
        <p:txBody>
          <a:bodyPr wrap="square" rtlCol="0">
            <a:spAutoFit/>
          </a:bodyPr>
          <a:lstStyle/>
          <a:p>
            <a:pPr marL="457200" indent="-457200">
              <a:buFont typeface="Arial" panose="020B0604020202020204" pitchFamily="34" charset="0"/>
              <a:buChar char="•"/>
            </a:pPr>
            <a:r>
              <a:rPr lang="en-US" sz="2400" dirty="0" smtClean="0"/>
              <a:t>What counts as </a:t>
            </a:r>
            <a:r>
              <a:rPr lang="en-US" sz="2400" dirty="0" err="1" smtClean="0"/>
              <a:t>Waqar</a:t>
            </a:r>
            <a:r>
              <a:rPr lang="en-US" sz="2400" dirty="0" smtClean="0"/>
              <a:t>-e-Amal?</a:t>
            </a:r>
            <a:endParaRPr lang="en-US" sz="2400" dirty="0"/>
          </a:p>
          <a:p>
            <a:pPr marL="457200" indent="-457200">
              <a:buFont typeface="Arial" panose="020B0604020202020204" pitchFamily="34" charset="0"/>
              <a:buChar char="•"/>
            </a:pPr>
            <a:r>
              <a:rPr lang="en-US" sz="2400" dirty="0" smtClean="0"/>
              <a:t>Cleaning, security, preparing food, blood drives, food shelters, tree plantings, setting up and breaking down </a:t>
            </a:r>
            <a:r>
              <a:rPr lang="en-US" sz="2400" dirty="0" err="1" smtClean="0"/>
              <a:t>Tabligh</a:t>
            </a:r>
            <a:r>
              <a:rPr lang="en-US" sz="2400" dirty="0" smtClean="0"/>
              <a:t> stalls, MKA events and Jamaat events, all types of volunteer work</a:t>
            </a:r>
          </a:p>
          <a:p>
            <a:pPr marL="457200" indent="-457200">
              <a:buFont typeface="Arial" panose="020B0604020202020204" pitchFamily="34" charset="0"/>
              <a:buChar char="•"/>
            </a:pPr>
            <a:r>
              <a:rPr lang="en-US" sz="2400" dirty="0" smtClean="0"/>
              <a:t>Any physical work that is not done on your own property and you are not paid for counts as </a:t>
            </a:r>
            <a:r>
              <a:rPr lang="en-US" sz="2400" dirty="0" err="1" smtClean="0"/>
              <a:t>Waqar</a:t>
            </a:r>
            <a:r>
              <a:rPr lang="en-US" sz="2400" dirty="0" smtClean="0"/>
              <a:t>-e-Amal</a:t>
            </a:r>
          </a:p>
          <a:p>
            <a:pPr marL="457200" indent="-457200">
              <a:buFont typeface="Arial" panose="020B0604020202020204" pitchFamily="34" charset="0"/>
              <a:buChar char="•"/>
            </a:pPr>
            <a:r>
              <a:rPr lang="en-US" sz="2400" dirty="0" err="1" smtClean="0"/>
              <a:t>Umoomi</a:t>
            </a:r>
            <a:r>
              <a:rPr lang="en-US" sz="2400" dirty="0" smtClean="0"/>
              <a:t> counts as </a:t>
            </a:r>
            <a:r>
              <a:rPr lang="en-US" sz="2400" dirty="0" err="1" smtClean="0"/>
              <a:t>Waqar</a:t>
            </a:r>
            <a:r>
              <a:rPr lang="en-US" sz="2400" dirty="0" smtClean="0"/>
              <a:t>-e-Amal </a:t>
            </a:r>
            <a:endParaRPr lang="en-US" sz="2400" dirty="0" smtClean="0"/>
          </a:p>
          <a:p>
            <a:pPr marL="457200" indent="-457200">
              <a:buFont typeface="Arial" panose="020B0604020202020204" pitchFamily="34" charset="0"/>
              <a:buChar char="•"/>
            </a:pPr>
            <a:r>
              <a:rPr lang="en-US" sz="2400" dirty="0" smtClean="0"/>
              <a:t>National goal 75,000 hours for the year</a:t>
            </a:r>
          </a:p>
          <a:p>
            <a:pPr marL="457200" indent="-457200">
              <a:buFont typeface="Arial" panose="020B0604020202020204" pitchFamily="34" charset="0"/>
              <a:buChar char="•"/>
            </a:pPr>
            <a:r>
              <a:rPr lang="en-US" sz="2400" dirty="0" smtClean="0"/>
              <a:t>We are working on reactivating the presidential service award</a:t>
            </a:r>
            <a:endParaRPr lang="en-US" sz="2400" dirty="0" smtClean="0"/>
          </a:p>
        </p:txBody>
      </p:sp>
    </p:spTree>
    <p:extLst>
      <p:ext uri="{BB962C8B-B14F-4D97-AF65-F5344CB8AC3E}">
        <p14:creationId xmlns:p14="http://schemas.microsoft.com/office/powerpoint/2010/main" val="981448382"/>
      </p:ext>
    </p:extLst>
  </p:cSld>
  <p:clrMapOvr>
    <a:masterClrMapping/>
  </p:clrMapOvr>
  <mc:AlternateContent xmlns:mc="http://schemas.openxmlformats.org/markup-compatibility/2006" xmlns:p14="http://schemas.microsoft.com/office/powerpoint/2010/main">
    <mc:Choice Requires="p14">
      <p:transition spd="slow" p14:dur="2000" advClick="0" advTm="34487"/>
    </mc:Choice>
    <mc:Fallback xmlns="">
      <p:transition spd="slow" advClick="0" advTm="34487"/>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Tree Planting</a:t>
            </a:r>
            <a:endParaRPr lang="en-US" b="1" dirty="0"/>
          </a:p>
        </p:txBody>
      </p:sp>
      <p:sp>
        <p:nvSpPr>
          <p:cNvPr id="3" name="Content Placeholder 2"/>
          <p:cNvSpPr>
            <a:spLocks noGrp="1"/>
          </p:cNvSpPr>
          <p:nvPr>
            <p:ph idx="1"/>
          </p:nvPr>
        </p:nvSpPr>
        <p:spPr/>
        <p:txBody>
          <a:bodyPr>
            <a:normAutofit/>
          </a:bodyPr>
          <a:lstStyle/>
          <a:p>
            <a:r>
              <a:rPr lang="en-US" sz="2800" dirty="0" smtClean="0">
                <a:latin typeface="+mn-lt"/>
              </a:rPr>
              <a:t>Our beloved </a:t>
            </a:r>
            <a:r>
              <a:rPr lang="en-US" sz="2800" dirty="0" err="1" smtClean="0">
                <a:latin typeface="+mn-lt"/>
              </a:rPr>
              <a:t>Huzoor</a:t>
            </a:r>
            <a:r>
              <a:rPr lang="en-US" sz="2800" dirty="0" smtClean="0">
                <a:latin typeface="+mn-lt"/>
              </a:rPr>
              <a:t> (aba) has instructed us to plant one tree per </a:t>
            </a:r>
            <a:r>
              <a:rPr lang="en-US" sz="2800" dirty="0" err="1" smtClean="0">
                <a:latin typeface="+mn-lt"/>
              </a:rPr>
              <a:t>khadim</a:t>
            </a:r>
            <a:r>
              <a:rPr lang="en-US" sz="2800" dirty="0" smtClean="0">
                <a:latin typeface="+mn-lt"/>
              </a:rPr>
              <a:t> per year</a:t>
            </a:r>
          </a:p>
          <a:p>
            <a:r>
              <a:rPr lang="en-US" sz="2800" dirty="0" smtClean="0">
                <a:latin typeface="+mn-lt"/>
              </a:rPr>
              <a:t>On October 9</a:t>
            </a:r>
            <a:r>
              <a:rPr lang="en-US" sz="2800" baseline="30000" dirty="0" smtClean="0">
                <a:latin typeface="+mn-lt"/>
              </a:rPr>
              <a:t>th</a:t>
            </a:r>
            <a:r>
              <a:rPr lang="en-US" sz="2800" dirty="0" smtClean="0">
                <a:latin typeface="+mn-lt"/>
              </a:rPr>
              <a:t> 2015 </a:t>
            </a:r>
            <a:r>
              <a:rPr lang="en-US" sz="2800" dirty="0" err="1" smtClean="0">
                <a:latin typeface="+mn-lt"/>
              </a:rPr>
              <a:t>Huzoor</a:t>
            </a:r>
            <a:r>
              <a:rPr lang="en-US" sz="2800" dirty="0" smtClean="0">
                <a:latin typeface="+mn-lt"/>
              </a:rPr>
              <a:t> (aba) said that advice, instructions, and programs issued by </a:t>
            </a:r>
            <a:r>
              <a:rPr lang="en-US" sz="2800" dirty="0" err="1" smtClean="0">
                <a:latin typeface="+mn-lt"/>
              </a:rPr>
              <a:t>Khilafat</a:t>
            </a:r>
            <a:r>
              <a:rPr lang="en-US" sz="2800" dirty="0" smtClean="0">
                <a:latin typeface="+mn-lt"/>
              </a:rPr>
              <a:t> should be implemented in order to fulfill our pledge of </a:t>
            </a:r>
            <a:r>
              <a:rPr lang="en-US" sz="2800" dirty="0" err="1" smtClean="0">
                <a:latin typeface="+mn-lt"/>
              </a:rPr>
              <a:t>Bai’t</a:t>
            </a:r>
            <a:r>
              <a:rPr lang="en-US" sz="2800" dirty="0" smtClean="0">
                <a:latin typeface="+mn-lt"/>
              </a:rPr>
              <a:t> </a:t>
            </a:r>
          </a:p>
          <a:p>
            <a:r>
              <a:rPr lang="en-US" sz="2800" dirty="0" smtClean="0">
                <a:latin typeface="+mn-lt"/>
              </a:rPr>
              <a:t>Annual Goal = </a:t>
            </a:r>
            <a:r>
              <a:rPr lang="en-US" sz="2800" dirty="0" smtClean="0">
                <a:latin typeface="+mn-lt"/>
              </a:rPr>
              <a:t>4014 trees </a:t>
            </a:r>
            <a:endParaRPr lang="en-US" sz="2800" dirty="0" smtClean="0">
              <a:latin typeface="+mn-lt"/>
            </a:endParaRPr>
          </a:p>
        </p:txBody>
      </p:sp>
    </p:spTree>
    <p:extLst>
      <p:ext uri="{BB962C8B-B14F-4D97-AF65-F5344CB8AC3E}">
        <p14:creationId xmlns:p14="http://schemas.microsoft.com/office/powerpoint/2010/main" val="836120692"/>
      </p:ext>
    </p:extLst>
  </p:cSld>
  <p:clrMapOvr>
    <a:masterClrMapping/>
  </p:clrMapOvr>
  <mc:AlternateContent xmlns:mc="http://schemas.openxmlformats.org/markup-compatibility/2006" xmlns:p14="http://schemas.microsoft.com/office/powerpoint/2010/main">
    <mc:Choice Requires="p14">
      <p:transition spd="slow" p14:dur="2000" advClick="0" advTm="32925"/>
    </mc:Choice>
    <mc:Fallback xmlns="">
      <p:transition spd="slow" advClick="0" advTm="32925"/>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0090" y="333810"/>
            <a:ext cx="6695768" cy="871538"/>
          </a:xfrm>
        </p:spPr>
        <p:txBody>
          <a:bodyPr>
            <a:noAutofit/>
          </a:bodyPr>
          <a:lstStyle/>
          <a:p>
            <a:pPr algn="ctr"/>
            <a:r>
              <a:rPr lang="en-US" sz="4400" dirty="0" smtClean="0"/>
              <a:t>Mosque Cleanups</a:t>
            </a:r>
            <a:endParaRPr lang="en-US" sz="4400" dirty="0"/>
          </a:p>
        </p:txBody>
      </p:sp>
      <p:sp>
        <p:nvSpPr>
          <p:cNvPr id="7" name="Content Placeholder 2"/>
          <p:cNvSpPr>
            <a:spLocks noGrp="1"/>
          </p:cNvSpPr>
          <p:nvPr>
            <p:ph idx="1"/>
          </p:nvPr>
        </p:nvSpPr>
        <p:spPr>
          <a:xfrm>
            <a:off x="457200" y="1200151"/>
            <a:ext cx="8229600" cy="3394472"/>
          </a:xfrm>
        </p:spPr>
        <p:txBody>
          <a:bodyPr>
            <a:normAutofit/>
          </a:bodyPr>
          <a:lstStyle/>
          <a:p>
            <a:r>
              <a:rPr lang="en-US" sz="2400" dirty="0" err="1" smtClean="0">
                <a:latin typeface="+mj-lt"/>
              </a:rPr>
              <a:t>Khuddam</a:t>
            </a:r>
            <a:r>
              <a:rPr lang="en-US" sz="2400" dirty="0" smtClean="0">
                <a:latin typeface="+mj-lt"/>
              </a:rPr>
              <a:t> should take ownership of their local Mosque and treat it like their home</a:t>
            </a:r>
          </a:p>
          <a:p>
            <a:r>
              <a:rPr lang="en-US" sz="2400" dirty="0" smtClean="0">
                <a:latin typeface="+mj-lt"/>
              </a:rPr>
              <a:t>Once a month a </a:t>
            </a:r>
            <a:r>
              <a:rPr lang="en-US" sz="2400" dirty="0" err="1" smtClean="0">
                <a:latin typeface="+mj-lt"/>
              </a:rPr>
              <a:t>Waqar</a:t>
            </a:r>
            <a:r>
              <a:rPr lang="en-US" sz="2400" dirty="0" smtClean="0">
                <a:latin typeface="+mj-lt"/>
              </a:rPr>
              <a:t>-e-Amal event should be held where </a:t>
            </a:r>
            <a:r>
              <a:rPr lang="en-US" sz="2400" dirty="0" err="1" smtClean="0">
                <a:latin typeface="+mj-lt"/>
              </a:rPr>
              <a:t>khuddam</a:t>
            </a:r>
            <a:r>
              <a:rPr lang="en-US" sz="2400" dirty="0" smtClean="0">
                <a:latin typeface="+mj-lt"/>
              </a:rPr>
              <a:t> should complete either a mosque cleanup or other </a:t>
            </a:r>
            <a:r>
              <a:rPr lang="en-US" sz="2400" dirty="0" err="1" smtClean="0">
                <a:latin typeface="+mj-lt"/>
              </a:rPr>
              <a:t>Waqar</a:t>
            </a:r>
            <a:r>
              <a:rPr lang="en-US" sz="2400" dirty="0" smtClean="0">
                <a:latin typeface="+mj-lt"/>
              </a:rPr>
              <a:t>-e-Amal work as needed</a:t>
            </a:r>
          </a:p>
          <a:p>
            <a:r>
              <a:rPr lang="en-US" sz="2400" dirty="0" smtClean="0">
                <a:latin typeface="+mj-lt"/>
              </a:rPr>
              <a:t>Local </a:t>
            </a:r>
            <a:r>
              <a:rPr lang="en-US" sz="2400" dirty="0" err="1" smtClean="0">
                <a:latin typeface="+mj-lt"/>
              </a:rPr>
              <a:t>Nazim</a:t>
            </a:r>
            <a:r>
              <a:rPr lang="en-US" sz="2400" dirty="0" smtClean="0">
                <a:latin typeface="+mj-lt"/>
              </a:rPr>
              <a:t> </a:t>
            </a:r>
            <a:r>
              <a:rPr lang="en-US" sz="2400" dirty="0" err="1" smtClean="0">
                <a:latin typeface="+mj-lt"/>
              </a:rPr>
              <a:t>Waqar</a:t>
            </a:r>
            <a:r>
              <a:rPr lang="en-US" sz="2400" dirty="0" smtClean="0">
                <a:latin typeface="+mj-lt"/>
              </a:rPr>
              <a:t>-e-Amal should lead these efforts or find someone who is good with their hands to </a:t>
            </a:r>
            <a:r>
              <a:rPr lang="en-US" sz="2400" dirty="0" smtClean="0">
                <a:latin typeface="+mj-lt"/>
              </a:rPr>
              <a:t>lead</a:t>
            </a:r>
          </a:p>
          <a:p>
            <a:r>
              <a:rPr lang="en-US" sz="2400" dirty="0" smtClean="0">
                <a:latin typeface="+mj-lt"/>
              </a:rPr>
              <a:t>We are developing a checklist for Mosque cleanups </a:t>
            </a:r>
            <a:endParaRPr lang="en-US" sz="2400" dirty="0" smtClean="0">
              <a:latin typeface="+mj-lt"/>
            </a:endParaRPr>
          </a:p>
        </p:txBody>
      </p:sp>
    </p:spTree>
    <p:extLst>
      <p:ext uri="{BB962C8B-B14F-4D97-AF65-F5344CB8AC3E}">
        <p14:creationId xmlns:p14="http://schemas.microsoft.com/office/powerpoint/2010/main" val="3730793604"/>
      </p:ext>
    </p:extLst>
  </p:cSld>
  <p:clrMapOvr>
    <a:masterClrMapping/>
  </p:clrMapOvr>
  <mc:AlternateContent xmlns:mc="http://schemas.openxmlformats.org/markup-compatibility/2006" xmlns:p14="http://schemas.microsoft.com/office/powerpoint/2010/main">
    <mc:Choice Requires="p14">
      <p:transition spd="slow" p14:dur="2000" advClick="0" advTm="25006"/>
    </mc:Choice>
    <mc:Fallback xmlns="">
      <p:transition spd="slow" advClick="0" advTm="25006"/>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Traveling for </a:t>
            </a:r>
            <a:r>
              <a:rPr lang="en-US" dirty="0" err="1" smtClean="0"/>
              <a:t>Waqar</a:t>
            </a:r>
            <a:r>
              <a:rPr lang="en-US" dirty="0" smtClean="0"/>
              <a:t>-e-</a:t>
            </a:r>
            <a:r>
              <a:rPr lang="en-US" dirty="0" err="1" smtClean="0"/>
              <a:t>amal</a:t>
            </a:r>
            <a:endParaRPr lang="en-US" dirty="0"/>
          </a:p>
        </p:txBody>
      </p:sp>
      <p:sp>
        <p:nvSpPr>
          <p:cNvPr id="3" name="TextBox 2"/>
          <p:cNvSpPr txBox="1"/>
          <p:nvPr/>
        </p:nvSpPr>
        <p:spPr>
          <a:xfrm>
            <a:off x="234778" y="1063228"/>
            <a:ext cx="8557054" cy="2246769"/>
          </a:xfrm>
          <a:prstGeom prst="rect">
            <a:avLst/>
          </a:prstGeom>
          <a:noFill/>
        </p:spPr>
        <p:txBody>
          <a:bodyPr wrap="square" rtlCol="0">
            <a:spAutoFit/>
          </a:bodyPr>
          <a:lstStyle/>
          <a:p>
            <a:pPr marL="285750" indent="-285750">
              <a:buFont typeface="Arial" charset="0"/>
              <a:buChar char="•"/>
            </a:pPr>
            <a:r>
              <a:rPr lang="en-US" sz="2800" dirty="0" smtClean="0"/>
              <a:t>I will be traveling to 1 </a:t>
            </a:r>
            <a:r>
              <a:rPr lang="en-US" sz="2800" dirty="0" err="1" smtClean="0"/>
              <a:t>majlis</a:t>
            </a:r>
            <a:r>
              <a:rPr lang="en-US" sz="2800" dirty="0" smtClean="0"/>
              <a:t> per month along with </a:t>
            </a:r>
            <a:r>
              <a:rPr lang="en-US" sz="2800" dirty="0" err="1" smtClean="0"/>
              <a:t>Mohtamim</a:t>
            </a:r>
            <a:r>
              <a:rPr lang="en-US" sz="2800" dirty="0" smtClean="0"/>
              <a:t> </a:t>
            </a:r>
            <a:r>
              <a:rPr lang="en-US" sz="2800" dirty="0" err="1" smtClean="0"/>
              <a:t>Tarbiyyat</a:t>
            </a:r>
            <a:r>
              <a:rPr lang="en-US" sz="2800" dirty="0" smtClean="0"/>
              <a:t> </a:t>
            </a:r>
            <a:endParaRPr lang="en-US" sz="2800" dirty="0"/>
          </a:p>
          <a:p>
            <a:pPr marL="285750" indent="-285750">
              <a:buFont typeface="Arial" charset="0"/>
              <a:buChar char="•"/>
            </a:pPr>
            <a:r>
              <a:rPr lang="en-US" sz="2800" dirty="0" smtClean="0"/>
              <a:t>Spend the weekend doing </a:t>
            </a:r>
            <a:r>
              <a:rPr lang="en-US" sz="2800" dirty="0" err="1" smtClean="0"/>
              <a:t>Waqar</a:t>
            </a:r>
            <a:r>
              <a:rPr lang="en-US" sz="2800" dirty="0" smtClean="0"/>
              <a:t>-e-</a:t>
            </a:r>
            <a:r>
              <a:rPr lang="en-US" sz="2800" dirty="0" err="1" smtClean="0"/>
              <a:t>amal</a:t>
            </a:r>
            <a:r>
              <a:rPr lang="en-US" sz="2800" dirty="0" smtClean="0"/>
              <a:t> with your </a:t>
            </a:r>
            <a:r>
              <a:rPr lang="en-US" sz="2800" dirty="0" err="1" smtClean="0"/>
              <a:t>khuddam</a:t>
            </a:r>
            <a:r>
              <a:rPr lang="en-US" sz="2800" dirty="0" smtClean="0"/>
              <a:t> </a:t>
            </a:r>
          </a:p>
          <a:p>
            <a:pPr marL="285750" indent="-285750">
              <a:buFont typeface="Arial" charset="0"/>
              <a:buChar char="•"/>
            </a:pPr>
            <a:r>
              <a:rPr lang="en-US" sz="2800" dirty="0" smtClean="0"/>
              <a:t>Spend the evenings discussing </a:t>
            </a:r>
            <a:r>
              <a:rPr lang="en-US" sz="2800" dirty="0" err="1" smtClean="0"/>
              <a:t>tarbiyyat</a:t>
            </a:r>
            <a:r>
              <a:rPr lang="en-US" sz="2800" dirty="0" smtClean="0"/>
              <a:t> issues </a:t>
            </a:r>
          </a:p>
        </p:txBody>
      </p:sp>
    </p:spTree>
    <p:extLst>
      <p:ext uri="{BB962C8B-B14F-4D97-AF65-F5344CB8AC3E}">
        <p14:creationId xmlns:p14="http://schemas.microsoft.com/office/powerpoint/2010/main" val="180901319"/>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UK </a:t>
            </a:r>
            <a:r>
              <a:rPr lang="en-US" dirty="0" err="1" smtClean="0"/>
              <a:t>Jalsa</a:t>
            </a:r>
            <a:r>
              <a:rPr lang="en-US" dirty="0" smtClean="0"/>
              <a:t> </a:t>
            </a:r>
            <a:r>
              <a:rPr lang="en-US" dirty="0" err="1" smtClean="0"/>
              <a:t>Waqar</a:t>
            </a:r>
            <a:r>
              <a:rPr lang="en-US" dirty="0" smtClean="0"/>
              <a:t>-e-Amal Trip</a:t>
            </a:r>
            <a:endParaRPr lang="en-US" dirty="0"/>
          </a:p>
        </p:txBody>
      </p:sp>
      <p:sp>
        <p:nvSpPr>
          <p:cNvPr id="5" name="TextBox 4"/>
          <p:cNvSpPr txBox="1"/>
          <p:nvPr/>
        </p:nvSpPr>
        <p:spPr>
          <a:xfrm>
            <a:off x="228600" y="1063229"/>
            <a:ext cx="8575589" cy="4401205"/>
          </a:xfrm>
          <a:prstGeom prst="rect">
            <a:avLst/>
          </a:prstGeom>
          <a:noFill/>
        </p:spPr>
        <p:txBody>
          <a:bodyPr wrap="square" rtlCol="0">
            <a:spAutoFit/>
          </a:bodyPr>
          <a:lstStyle/>
          <a:p>
            <a:pPr marL="285750" indent="-285750">
              <a:buFont typeface="Arial" charset="0"/>
              <a:buChar char="•"/>
            </a:pPr>
            <a:r>
              <a:rPr lang="en-US" sz="2800" dirty="0" smtClean="0"/>
              <a:t>UK </a:t>
            </a:r>
            <a:r>
              <a:rPr lang="en-US" sz="2800" dirty="0" err="1" smtClean="0"/>
              <a:t>Jalsa</a:t>
            </a:r>
            <a:r>
              <a:rPr lang="en-US" sz="2800" dirty="0" smtClean="0"/>
              <a:t> is August 2,3,4 2019 </a:t>
            </a:r>
          </a:p>
          <a:p>
            <a:pPr marL="285750" indent="-285750">
              <a:buFont typeface="Arial" charset="0"/>
              <a:buChar char="•"/>
            </a:pPr>
            <a:r>
              <a:rPr lang="en-US" sz="2800" dirty="0" smtClean="0"/>
              <a:t>100 </a:t>
            </a:r>
            <a:r>
              <a:rPr lang="en-US" sz="2800" dirty="0" err="1" smtClean="0"/>
              <a:t>Khuddam</a:t>
            </a:r>
            <a:r>
              <a:rPr lang="en-US" sz="2800" dirty="0" smtClean="0"/>
              <a:t> to arrive at UK </a:t>
            </a:r>
            <a:r>
              <a:rPr lang="en-US" sz="2800" dirty="0" err="1" smtClean="0"/>
              <a:t>Jalsa</a:t>
            </a:r>
            <a:r>
              <a:rPr lang="en-US" sz="2800" dirty="0" smtClean="0"/>
              <a:t> at least 1 week early to assist in </a:t>
            </a:r>
            <a:r>
              <a:rPr lang="en-US" sz="2800" dirty="0" err="1" smtClean="0"/>
              <a:t>Jalsa</a:t>
            </a:r>
            <a:r>
              <a:rPr lang="en-US" sz="2800" dirty="0" smtClean="0"/>
              <a:t> setup </a:t>
            </a:r>
          </a:p>
          <a:p>
            <a:pPr marL="285750" indent="-285750">
              <a:buFont typeface="Arial" charset="0"/>
              <a:buChar char="•"/>
            </a:pPr>
            <a:r>
              <a:rPr lang="en-US" sz="2800" dirty="0" smtClean="0"/>
              <a:t>Arrive by August 26</a:t>
            </a:r>
            <a:r>
              <a:rPr lang="en-US" sz="2800" baseline="30000" dirty="0" smtClean="0"/>
              <a:t>th</a:t>
            </a:r>
            <a:r>
              <a:rPr lang="en-US" sz="2800" dirty="0" smtClean="0"/>
              <a:t> morning at the latest </a:t>
            </a:r>
          </a:p>
          <a:p>
            <a:pPr marL="285750" indent="-285750">
              <a:buFont typeface="Arial" charset="0"/>
              <a:buChar char="•"/>
            </a:pPr>
            <a:r>
              <a:rPr lang="en-US" sz="2800" dirty="0" smtClean="0"/>
              <a:t>Accommodations will be at </a:t>
            </a:r>
            <a:r>
              <a:rPr lang="en-US" sz="2800" dirty="0" err="1" smtClean="0"/>
              <a:t>Hadeeqatul</a:t>
            </a:r>
            <a:r>
              <a:rPr lang="en-US" sz="2800" dirty="0" smtClean="0"/>
              <a:t> Mehdi </a:t>
            </a:r>
          </a:p>
          <a:p>
            <a:pPr marL="285750" indent="-285750">
              <a:buFont typeface="Arial" charset="0"/>
              <a:buChar char="•"/>
            </a:pPr>
            <a:r>
              <a:rPr lang="en-US" sz="2800" dirty="0" smtClean="0"/>
              <a:t>We will arrange to attend </a:t>
            </a:r>
            <a:r>
              <a:rPr lang="en-US" sz="2800" dirty="0" err="1" smtClean="0"/>
              <a:t>Jumma</a:t>
            </a:r>
            <a:r>
              <a:rPr lang="en-US" sz="2800" dirty="0" smtClean="0"/>
              <a:t> the Friday before </a:t>
            </a:r>
            <a:r>
              <a:rPr lang="en-US" sz="2800" dirty="0" err="1" smtClean="0"/>
              <a:t>Jalsa</a:t>
            </a:r>
            <a:r>
              <a:rPr lang="en-US" sz="2800" dirty="0" smtClean="0"/>
              <a:t> at </a:t>
            </a:r>
            <a:r>
              <a:rPr lang="en-US" sz="2800" dirty="0" err="1" smtClean="0"/>
              <a:t>Baitul</a:t>
            </a:r>
            <a:r>
              <a:rPr lang="en-US" sz="2800" dirty="0" smtClean="0"/>
              <a:t> </a:t>
            </a:r>
            <a:r>
              <a:rPr lang="en-US" sz="2800" dirty="0" err="1" smtClean="0"/>
              <a:t>Futuh</a:t>
            </a:r>
            <a:r>
              <a:rPr lang="en-US" sz="2800" dirty="0" smtClean="0"/>
              <a:t> </a:t>
            </a:r>
          </a:p>
          <a:p>
            <a:pPr marL="285750" indent="-285750">
              <a:buFont typeface="Arial" charset="0"/>
              <a:buChar char="•"/>
            </a:pPr>
            <a:r>
              <a:rPr lang="en-US" sz="2800" dirty="0" smtClean="0"/>
              <a:t>Limited subsidy available </a:t>
            </a:r>
            <a:r>
              <a:rPr lang="mr-IN" sz="2800" dirty="0" smtClean="0"/>
              <a:t>–</a:t>
            </a:r>
            <a:r>
              <a:rPr lang="en-US" sz="2800" dirty="0" smtClean="0"/>
              <a:t> need based only</a:t>
            </a:r>
          </a:p>
          <a:p>
            <a:pPr marL="285750" indent="-285750">
              <a:buFont typeface="Arial" charset="0"/>
              <a:buChar char="•"/>
            </a:pPr>
            <a:endParaRPr lang="en-US" sz="2800" dirty="0" smtClean="0"/>
          </a:p>
          <a:p>
            <a:endParaRPr lang="en-US" sz="2800" dirty="0"/>
          </a:p>
        </p:txBody>
      </p:sp>
    </p:spTree>
    <p:extLst>
      <p:ext uri="{BB962C8B-B14F-4D97-AF65-F5344CB8AC3E}">
        <p14:creationId xmlns:p14="http://schemas.microsoft.com/office/powerpoint/2010/main" val="1826080857"/>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Alme</a:t>
            </a:r>
            <a:r>
              <a:rPr lang="en-US" dirty="0" smtClean="0"/>
              <a:t> </a:t>
            </a:r>
            <a:r>
              <a:rPr lang="en-US" dirty="0" err="1" smtClean="0"/>
              <a:t>Inami</a:t>
            </a:r>
            <a:r>
              <a:rPr lang="en-US" dirty="0" smtClean="0"/>
              <a:t> Points for </a:t>
            </a:r>
            <a:r>
              <a:rPr lang="en-US" dirty="0" err="1" smtClean="0"/>
              <a:t>WeA</a:t>
            </a:r>
            <a:r>
              <a:rPr lang="en-US" dirty="0" smtClean="0"/>
              <a:t> </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007756479"/>
              </p:ext>
            </p:extLst>
          </p:nvPr>
        </p:nvGraphicFramePr>
        <p:xfrm>
          <a:off x="663884" y="1194570"/>
          <a:ext cx="8205053" cy="3474071"/>
        </p:xfrm>
        <a:graphic>
          <a:graphicData uri="http://schemas.openxmlformats.org/drawingml/2006/table">
            <a:tbl>
              <a:tblPr/>
              <a:tblGrid>
                <a:gridCol w="1921904"/>
                <a:gridCol w="899353"/>
                <a:gridCol w="1010232"/>
                <a:gridCol w="1096471"/>
                <a:gridCol w="1231990"/>
                <a:gridCol w="997912"/>
                <a:gridCol w="1047191"/>
              </a:tblGrid>
              <a:tr h="263413">
                <a:tc gridSpan="7">
                  <a:txBody>
                    <a:bodyPr/>
                    <a:lstStyle/>
                    <a:p>
                      <a:pPr algn="ctr" rtl="0" fontAlgn="t">
                        <a:spcBef>
                          <a:spcPts val="0"/>
                        </a:spcBef>
                        <a:spcAft>
                          <a:spcPts val="1000"/>
                        </a:spcAft>
                      </a:pPr>
                      <a:r>
                        <a:rPr lang="en-US" sz="900" b="1" i="0" u="none" strike="noStrike">
                          <a:solidFill>
                            <a:schemeClr val="tx1"/>
                          </a:solidFill>
                          <a:effectLst/>
                          <a:latin typeface="Times New Roman" charset="0"/>
                        </a:rPr>
                        <a:t>       GOALS IN DETAIL (This is from Local Majlis perspective)</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63413">
                <a:tc>
                  <a:txBody>
                    <a:bodyPr/>
                    <a:lstStyle/>
                    <a:p>
                      <a:pPr rtl="0" fontAlgn="t">
                        <a:spcBef>
                          <a:spcPts val="0"/>
                        </a:spcBef>
                        <a:spcAft>
                          <a:spcPts val="1000"/>
                        </a:spcAft>
                      </a:pPr>
                      <a:r>
                        <a:rPr lang="en-US" sz="900" b="0" i="0" u="none" strike="noStrike">
                          <a:solidFill>
                            <a:schemeClr val="tx1"/>
                          </a:solidFill>
                          <a:effectLst/>
                          <a:latin typeface="Times New Roman" charset="0"/>
                        </a:rPr>
                        <a:t>Goal</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rtl="0" fontAlgn="t">
                        <a:spcBef>
                          <a:spcPts val="0"/>
                        </a:spcBef>
                        <a:spcAft>
                          <a:spcPts val="1000"/>
                        </a:spcAft>
                      </a:pPr>
                      <a:r>
                        <a:rPr lang="en-US" sz="900" b="0" i="0" u="none" strike="noStrike">
                          <a:solidFill>
                            <a:schemeClr val="tx1"/>
                          </a:solidFill>
                          <a:effectLst/>
                          <a:latin typeface="Times New Roman" charset="0"/>
                        </a:rPr>
                        <a:t>Target </a:t>
                      </a:r>
                      <a:r>
                        <a:rPr lang="en-US" sz="800" b="0" i="1" u="none" strike="noStrike">
                          <a:solidFill>
                            <a:schemeClr val="tx1"/>
                          </a:solidFill>
                          <a:effectLst/>
                          <a:latin typeface="Times New Roman" charset="0"/>
                        </a:rPr>
                        <a:t>(to be used for Alme-e-Inami)</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rtl="0" fontAlgn="t">
                        <a:spcBef>
                          <a:spcPts val="0"/>
                        </a:spcBef>
                        <a:spcAft>
                          <a:spcPts val="1000"/>
                        </a:spcAft>
                      </a:pPr>
                      <a:r>
                        <a:rPr lang="en-US" sz="900" b="0" i="0" u="none" strike="noStrike">
                          <a:solidFill>
                            <a:schemeClr val="tx1"/>
                          </a:solidFill>
                          <a:effectLst/>
                          <a:latin typeface="Times New Roman" charset="0"/>
                        </a:rPr>
                        <a:t>National Target</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Funding</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Due Date</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48367">
                <a:tc>
                  <a:txBody>
                    <a:bodyPr/>
                    <a:lstStyle/>
                    <a:p>
                      <a:pPr fontAlgn="t"/>
                      <a:r>
                        <a:rPr lang="en-US" sz="1700">
                          <a:solidFill>
                            <a:schemeClr val="tx1"/>
                          </a:solidFill>
                          <a:effectLst/>
                        </a:rPr>
                        <a:t/>
                      </a:r>
                      <a:br>
                        <a:rPr lang="en-US" sz="1700">
                          <a:solidFill>
                            <a:schemeClr val="tx1"/>
                          </a:solidFill>
                          <a:effectLst/>
                        </a:rPr>
                      </a:b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Small </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dirty="0">
                          <a:solidFill>
                            <a:schemeClr val="tx1"/>
                          </a:solidFill>
                          <a:effectLst/>
                          <a:latin typeface="Times New Roman" charset="0"/>
                        </a:rPr>
                        <a:t>Medium</a:t>
                      </a:r>
                      <a:endParaRPr lang="en-US" sz="1700" dirty="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dirty="0">
                          <a:solidFill>
                            <a:schemeClr val="tx1"/>
                          </a:solidFill>
                          <a:effectLst/>
                          <a:latin typeface="Times New Roman" charset="0"/>
                        </a:rPr>
                        <a:t>Large</a:t>
                      </a:r>
                      <a:endParaRPr lang="en-US" sz="1700" dirty="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fontAlgn="t"/>
                      <a:r>
                        <a:rPr lang="en-US" sz="1700">
                          <a:solidFill>
                            <a:schemeClr val="tx1"/>
                          </a:solidFill>
                          <a:effectLst/>
                        </a:rPr>
                        <a:t/>
                      </a:r>
                      <a:br>
                        <a:rPr lang="en-US" sz="1700">
                          <a:solidFill>
                            <a:schemeClr val="tx1"/>
                          </a:solidFill>
                          <a:effectLst/>
                        </a:rPr>
                      </a:b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fontAlgn="t"/>
                      <a:r>
                        <a:rPr lang="en-US" sz="1700">
                          <a:solidFill>
                            <a:schemeClr val="tx1"/>
                          </a:solidFill>
                          <a:effectLst/>
                        </a:rPr>
                        <a:t/>
                      </a:r>
                      <a:br>
                        <a:rPr lang="en-US" sz="1700">
                          <a:solidFill>
                            <a:schemeClr val="tx1"/>
                          </a:solidFill>
                          <a:effectLst/>
                        </a:rPr>
                      </a:b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fontAlgn="t"/>
                      <a:r>
                        <a:rPr lang="en-US" sz="1700">
                          <a:solidFill>
                            <a:schemeClr val="tx1"/>
                          </a:solidFill>
                          <a:effectLst/>
                        </a:rPr>
                        <a:t/>
                      </a:r>
                      <a:br>
                        <a:rPr lang="en-US" sz="1700">
                          <a:solidFill>
                            <a:schemeClr val="tx1"/>
                          </a:solidFill>
                          <a:effectLst/>
                        </a:rPr>
                      </a:b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0773">
                <a:tc>
                  <a:txBody>
                    <a:bodyPr/>
                    <a:lstStyle/>
                    <a:p>
                      <a:pPr rtl="0" fontAlgn="t">
                        <a:spcBef>
                          <a:spcPts val="0"/>
                        </a:spcBef>
                        <a:spcAft>
                          <a:spcPts val="1000"/>
                        </a:spcAft>
                      </a:pPr>
                      <a:r>
                        <a:rPr lang="en-US" sz="900" b="0" i="0" u="none" strike="noStrike">
                          <a:solidFill>
                            <a:schemeClr val="tx1"/>
                          </a:solidFill>
                          <a:effectLst/>
                          <a:latin typeface="Times New Roman" charset="0"/>
                        </a:rPr>
                        <a:t>Track WeA hours and participation </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120hours</a:t>
                      </a:r>
                      <a:endParaRPr lang="en-US" sz="1700">
                        <a:solidFill>
                          <a:schemeClr val="tx1"/>
                        </a:solidFill>
                        <a:effectLst/>
                      </a:endParaRPr>
                    </a:p>
                    <a:p>
                      <a:pPr rtl="0" fontAlgn="t">
                        <a:spcBef>
                          <a:spcPts val="0"/>
                        </a:spcBef>
                        <a:spcAft>
                          <a:spcPts val="1000"/>
                        </a:spcAft>
                      </a:pPr>
                      <a:r>
                        <a:rPr lang="en-US" sz="900" b="0" i="0" u="none" strike="noStrike">
                          <a:solidFill>
                            <a:schemeClr val="tx1"/>
                          </a:solidFill>
                          <a:effectLst/>
                          <a:latin typeface="Times New Roman" charset="0"/>
                        </a:rPr>
                        <a:t>60% </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600hours </a:t>
                      </a:r>
                      <a:endParaRPr lang="en-US" sz="1700">
                        <a:solidFill>
                          <a:schemeClr val="tx1"/>
                        </a:solidFill>
                        <a:effectLst/>
                      </a:endParaRPr>
                    </a:p>
                    <a:p>
                      <a:pPr rtl="0" fontAlgn="t">
                        <a:spcBef>
                          <a:spcPts val="0"/>
                        </a:spcBef>
                        <a:spcAft>
                          <a:spcPts val="1000"/>
                        </a:spcAft>
                      </a:pPr>
                      <a:r>
                        <a:rPr lang="en-US" sz="900" b="0" i="0" u="none" strike="noStrike">
                          <a:solidFill>
                            <a:schemeClr val="tx1"/>
                          </a:solidFill>
                          <a:effectLst/>
                          <a:latin typeface="Times New Roman" charset="0"/>
                        </a:rPr>
                        <a:t>60%</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1200hours </a:t>
                      </a:r>
                      <a:endParaRPr lang="en-US" sz="1700">
                        <a:solidFill>
                          <a:schemeClr val="tx1"/>
                        </a:solidFill>
                        <a:effectLst/>
                      </a:endParaRPr>
                    </a:p>
                    <a:p>
                      <a:pPr rtl="0" fontAlgn="t">
                        <a:spcBef>
                          <a:spcPts val="0"/>
                        </a:spcBef>
                        <a:spcAft>
                          <a:spcPts val="1000"/>
                        </a:spcAft>
                      </a:pPr>
                      <a:r>
                        <a:rPr lang="en-US" sz="900" b="0" i="0" u="none" strike="noStrike">
                          <a:solidFill>
                            <a:schemeClr val="tx1"/>
                          </a:solidFill>
                          <a:effectLst/>
                          <a:latin typeface="Times New Roman" charset="0"/>
                        </a:rPr>
                        <a:t>60%</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75,000 hours </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Use local funds for food if needed</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Monthly</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3413">
                <a:tc>
                  <a:txBody>
                    <a:bodyPr/>
                    <a:lstStyle/>
                    <a:p>
                      <a:pPr rtl="0" fontAlgn="t">
                        <a:spcBef>
                          <a:spcPts val="0"/>
                        </a:spcBef>
                        <a:spcAft>
                          <a:spcPts val="1000"/>
                        </a:spcAft>
                      </a:pPr>
                      <a:r>
                        <a:rPr lang="en-US" sz="900" b="0" i="0" u="none" strike="noStrike">
                          <a:solidFill>
                            <a:schemeClr val="tx1"/>
                          </a:solidFill>
                          <a:effectLst/>
                          <a:latin typeface="Times New Roman" charset="0"/>
                        </a:rPr>
                        <a:t>Plant trees</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50</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150</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is-IS" sz="900" b="0" i="0" u="none" strike="noStrike">
                          <a:solidFill>
                            <a:schemeClr val="tx1"/>
                          </a:solidFill>
                          <a:effectLst/>
                          <a:latin typeface="Times New Roman" charset="0"/>
                        </a:rPr>
                        <a:t>300</a:t>
                      </a:r>
                      <a:endParaRPr lang="is-I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4014 trees</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Local if needed</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Monthly</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42346">
                <a:tc>
                  <a:txBody>
                    <a:bodyPr/>
                    <a:lstStyle/>
                    <a:p>
                      <a:pPr rtl="0" fontAlgn="t">
                        <a:spcBef>
                          <a:spcPts val="0"/>
                        </a:spcBef>
                        <a:spcAft>
                          <a:spcPts val="1000"/>
                        </a:spcAft>
                      </a:pPr>
                      <a:r>
                        <a:rPr lang="en-US" sz="900" b="0" i="0" u="none" strike="noStrike">
                          <a:solidFill>
                            <a:schemeClr val="tx1"/>
                          </a:solidFill>
                          <a:effectLst/>
                          <a:latin typeface="Times New Roman" charset="0"/>
                        </a:rPr>
                        <a:t>Mosque improvements/cleaning- WeA with Moht</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is-IS" sz="900" b="0" i="0" u="none" strike="noStrike">
                          <a:solidFill>
                            <a:schemeClr val="tx1"/>
                          </a:solidFill>
                          <a:effectLst/>
                          <a:latin typeface="Times New Roman" charset="0"/>
                        </a:rPr>
                        <a:t>12</a:t>
                      </a:r>
                      <a:endParaRPr lang="is-I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is-IS" sz="900" b="0" i="0" u="none" strike="noStrike">
                          <a:solidFill>
                            <a:schemeClr val="tx1"/>
                          </a:solidFill>
                          <a:effectLst/>
                          <a:latin typeface="Times New Roman" charset="0"/>
                        </a:rPr>
                        <a:t>12</a:t>
                      </a:r>
                      <a:endParaRPr lang="is-I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is-IS" sz="900" b="0" i="0" u="none" strike="noStrike">
                          <a:solidFill>
                            <a:schemeClr val="tx1"/>
                          </a:solidFill>
                          <a:effectLst/>
                          <a:latin typeface="Times New Roman" charset="0"/>
                        </a:rPr>
                        <a:t>12</a:t>
                      </a:r>
                      <a:endParaRPr lang="is-I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864 cleanups/WEA per year</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Use local funds for food if needed</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Monthly</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42346">
                <a:tc>
                  <a:txBody>
                    <a:bodyPr/>
                    <a:lstStyle/>
                    <a:p>
                      <a:pPr rtl="0" fontAlgn="t">
                        <a:spcBef>
                          <a:spcPts val="0"/>
                        </a:spcBef>
                        <a:spcAft>
                          <a:spcPts val="1000"/>
                        </a:spcAft>
                      </a:pPr>
                      <a:r>
                        <a:rPr lang="en-US" sz="900" b="0" i="0" u="none" strike="noStrike">
                          <a:solidFill>
                            <a:schemeClr val="tx1"/>
                          </a:solidFill>
                          <a:effectLst/>
                          <a:latin typeface="Times New Roman" charset="0"/>
                        </a:rPr>
                        <a:t>Uk Jalsa Trip </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1 Khadim</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2 Khuddam</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3 Khuddam</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100 Khuddam to help setup UK jalsa </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a:solidFill>
                            <a:schemeClr val="tx1"/>
                          </a:solidFill>
                          <a:effectLst/>
                          <a:latin typeface="Times New Roman" charset="0"/>
                        </a:rPr>
                        <a:t>Self if earning member </a:t>
                      </a:r>
                      <a:endParaRPr lang="en-US" sz="170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1000"/>
                        </a:spcAft>
                      </a:pPr>
                      <a:r>
                        <a:rPr lang="en-US" sz="900" b="0" i="0" u="none" strike="noStrike" dirty="0">
                          <a:solidFill>
                            <a:schemeClr val="tx1"/>
                          </a:solidFill>
                          <a:effectLst/>
                          <a:latin typeface="Times New Roman" charset="0"/>
                        </a:rPr>
                        <a:t>Before </a:t>
                      </a:r>
                      <a:r>
                        <a:rPr lang="en-US" sz="900" b="0" i="0" u="none" strike="noStrike" dirty="0" err="1">
                          <a:solidFill>
                            <a:schemeClr val="tx1"/>
                          </a:solidFill>
                          <a:effectLst/>
                          <a:latin typeface="Times New Roman" charset="0"/>
                        </a:rPr>
                        <a:t>Uk</a:t>
                      </a:r>
                      <a:r>
                        <a:rPr lang="en-US" sz="900" b="0" i="0" u="none" strike="noStrike" dirty="0">
                          <a:solidFill>
                            <a:schemeClr val="tx1"/>
                          </a:solidFill>
                          <a:effectLst/>
                          <a:latin typeface="Times New Roman" charset="0"/>
                        </a:rPr>
                        <a:t> </a:t>
                      </a:r>
                      <a:r>
                        <a:rPr lang="en-US" sz="900" b="0" i="0" u="none" strike="noStrike" dirty="0" err="1">
                          <a:solidFill>
                            <a:schemeClr val="tx1"/>
                          </a:solidFill>
                          <a:effectLst/>
                          <a:latin typeface="Times New Roman" charset="0"/>
                        </a:rPr>
                        <a:t>Jalsa</a:t>
                      </a:r>
                      <a:endParaRPr lang="en-US" sz="1700" dirty="0">
                        <a:solidFill>
                          <a:schemeClr val="tx1"/>
                        </a:solidFill>
                        <a:effectLst/>
                      </a:endParaRPr>
                    </a:p>
                  </a:txBody>
                  <a:tcPr marL="58680" marR="58680" marT="58680" marB="5868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663575" y="965356"/>
            <a:ext cx="959887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x-none" altLang="x-none" sz="1800" b="0" i="0" u="none" strike="noStrike" cap="none" normalizeH="0" baseline="0">
                <a:ln>
                  <a:noFill/>
                </a:ln>
                <a:solidFill>
                  <a:schemeClr val="tx1"/>
                </a:solidFill>
                <a:effectLst/>
                <a:latin typeface="Arial" charset="0"/>
              </a:rPr>
              <a:t/>
            </a:r>
            <a:br>
              <a:rPr kumimoji="0" lang="x-none" altLang="x-none" sz="1800" b="0" i="0" u="none" strike="noStrike" cap="none" normalizeH="0" baseline="0">
                <a:ln>
                  <a:noFill/>
                </a:ln>
                <a:solidFill>
                  <a:schemeClr val="tx1"/>
                </a:solidFill>
                <a:effectLst/>
                <a:latin typeface="Arial" charset="0"/>
              </a:rPr>
            </a:br>
            <a:endParaRPr kumimoji="0" lang="x-none" altLang="x-none" sz="1800" b="0" i="0" u="none" strike="noStrike" cap="none" normalizeH="0" baseline="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x-none" altLang="x-none"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66578525"/>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theme/theme1.xml><?xml version="1.0" encoding="utf-8"?>
<a:theme xmlns:a="http://schemas.openxmlformats.org/drawingml/2006/main" name="Basic_MKA_Template_Dark">
  <a:themeElements>
    <a:clrScheme name="MKA">
      <a:dk1>
        <a:srgbClr val="333333"/>
      </a:dk1>
      <a:lt1>
        <a:sysClr val="window" lastClr="FFFFFF"/>
      </a:lt1>
      <a:dk2>
        <a:srgbClr val="3A494C"/>
      </a:dk2>
      <a:lt2>
        <a:srgbClr val="8AB1C7"/>
      </a:lt2>
      <a:accent1>
        <a:srgbClr val="912E2B"/>
      </a:accent1>
      <a:accent2>
        <a:srgbClr val="2D6481"/>
      </a:accent2>
      <a:accent3>
        <a:srgbClr val="866F55"/>
      </a:accent3>
      <a:accent4>
        <a:srgbClr val="3A494C"/>
      </a:accent4>
      <a:accent5>
        <a:srgbClr val="737CBA"/>
      </a:accent5>
      <a:accent6>
        <a:srgbClr val="8AB1C7"/>
      </a:accent6>
      <a:hlink>
        <a:srgbClr val="77C197"/>
      </a:hlink>
      <a:folHlink>
        <a:srgbClr val="737CB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3217</TotalTime>
  <Words>529</Words>
  <Application>Microsoft Macintosh PowerPoint</Application>
  <PresentationFormat>On-screen Show (16:9)</PresentationFormat>
  <Paragraphs>95</Paragraphs>
  <Slides>10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Aleo Light</vt:lpstr>
      <vt:lpstr>Calibri</vt:lpstr>
      <vt:lpstr>Mangal</vt:lpstr>
      <vt:lpstr>Maven Pro Light 300 Regular</vt:lpstr>
      <vt:lpstr>Maven Pro Regular</vt:lpstr>
      <vt:lpstr>Mission Gothic Thin</vt:lpstr>
      <vt:lpstr>Times New Roman</vt:lpstr>
      <vt:lpstr>Arial</vt:lpstr>
      <vt:lpstr>Basic_MKA_Template_Dark</vt:lpstr>
      <vt:lpstr>Waqar-e-Amal</vt:lpstr>
      <vt:lpstr>Constitution</vt:lpstr>
      <vt:lpstr>Hadhrat Musleh Mauood (ra)</vt:lpstr>
      <vt:lpstr>Accurate Reporting</vt:lpstr>
      <vt:lpstr>Tree Planting</vt:lpstr>
      <vt:lpstr>Mosque Cleanups</vt:lpstr>
      <vt:lpstr>Traveling for Waqar-e-amal</vt:lpstr>
      <vt:lpstr>UK Jalsa Waqar-e-Amal Trip</vt:lpstr>
      <vt:lpstr>Alme Inami Points for WeA </vt:lpstr>
      <vt:lpstr>National  Waqar-e-Amal Team </vt:lpstr>
    </vt:vector>
  </TitlesOfParts>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Mohsin</dc:creator>
  <cp:lastModifiedBy>Niaz Butt</cp:lastModifiedBy>
  <cp:revision>56</cp:revision>
  <dcterms:created xsi:type="dcterms:W3CDTF">2013-09-11T05:50:54Z</dcterms:created>
  <dcterms:modified xsi:type="dcterms:W3CDTF">2018-12-15T14:27:12Z</dcterms:modified>
</cp:coreProperties>
</file>