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65" r:id="rId3"/>
    <p:sldId id="259" r:id="rId4"/>
    <p:sldId id="266" r:id="rId5"/>
    <p:sldId id="267" r:id="rId6"/>
    <p:sldId id="269" r:id="rId7"/>
    <p:sldId id="270" r:id="rId8"/>
    <p:sldId id="271" r:id="rId9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Rg st="1" end="10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7C197"/>
    <a:srgbClr val="737CBA"/>
    <a:srgbClr val="912E2B"/>
    <a:srgbClr val="8AB1C7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5996" autoAdjust="0"/>
  </p:normalViewPr>
  <p:slideViewPr>
    <p:cSldViewPr snapToGrid="0" snapToObjects="1">
      <p:cViewPr varScale="1">
        <p:scale>
          <a:sx n="95" d="100"/>
          <a:sy n="95" d="100"/>
        </p:scale>
        <p:origin x="816" y="6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 snapToObjects="1">
      <p:cViewPr varScale="1">
        <p:scale>
          <a:sx n="64" d="100"/>
          <a:sy n="64" d="100"/>
        </p:scale>
        <p:origin x="-3294" y="-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49B2C0-0CB6-754F-BF98-C66050ED9EB7}" type="datetimeFigureOut">
              <a:rPr lang="en-US" smtClean="0"/>
              <a:t>11/27/2014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1D71D-A8E1-5041-9B86-8518B39BA4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48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30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98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8917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2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>
                <a:latin typeface="Maven Pro Light 300 Regular"/>
                <a:cs typeface="Maven Pro Light 300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77C19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5504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46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49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282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0" i="0">
                <a:latin typeface="Maven Pro Regular"/>
                <a:cs typeface="Maven Pro Regular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 b="0" i="0">
                <a:solidFill>
                  <a:srgbClr val="8AB1C7"/>
                </a:solidFill>
                <a:latin typeface="Aleo Light"/>
                <a:cs typeface="Aleo Ligh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302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333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Aleo Light"/>
                <a:cs typeface="Aleo Light"/>
              </a:defRPr>
            </a:lvl1pPr>
          </a:lstStyle>
          <a:p>
            <a:endParaRPr lang="en-US" dirty="0"/>
          </a:p>
        </p:txBody>
      </p:sp>
      <p:pic>
        <p:nvPicPr>
          <p:cNvPr id="7" name="Picture 6" descr="MKA_USA_Logo_WHITE_XLarge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2288" y="4747921"/>
            <a:ext cx="1391711" cy="393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820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xStyles>
    <p:titleStyle>
      <a:lvl1pPr algn="ctr" defTabSz="457200" rtl="0" eaLnBrk="1" latinLnBrk="0" hangingPunct="1">
        <a:spcBef>
          <a:spcPct val="0"/>
        </a:spcBef>
        <a:buNone/>
        <a:defRPr sz="4400" b="0" i="0" kern="1200">
          <a:solidFill>
            <a:schemeClr val="tx1"/>
          </a:solidFill>
          <a:latin typeface="Maven Pro Regular"/>
          <a:ea typeface="+mj-ea"/>
          <a:cs typeface="Maven Pro Regular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Mission Gothic Thin"/>
          <a:ea typeface="+mn-ea"/>
          <a:cs typeface="Mission Gothic Thin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Mission Gothic Thin"/>
          <a:ea typeface="+mn-ea"/>
          <a:cs typeface="Mission Gothic Thin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Mission Gothic Thin"/>
          <a:ea typeface="+mn-ea"/>
          <a:cs typeface="Mission Gothic Thin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Mission Gothic Thin"/>
          <a:ea typeface="+mn-ea"/>
          <a:cs typeface="Mission Gothic Thi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2.png"/><Relationship Id="rId5" Type="http://schemas.openxmlformats.org/officeDocument/2006/relationships/hyperlink" Target="http://mian5.net/mka_expense" TargetMode="External"/><Relationship Id="rId4" Type="http://schemas.openxmlformats.org/officeDocument/2006/relationships/hyperlink" Target="finance.mkausa.or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Maal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Department Plans 2014-15</a:t>
            </a:r>
          </a:p>
        </p:txBody>
      </p:sp>
      <p:pic>
        <p:nvPicPr>
          <p:cNvPr id="5" name="Maal FQC 2014 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7520" y="45339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44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8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8"/>
        <p14:stopEvt time="17311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5131" y="61347"/>
            <a:ext cx="8077199" cy="87153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Constitution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Maal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83826" y="957790"/>
            <a:ext cx="858356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000" dirty="0" err="1" smtClean="0"/>
              <a:t>Muhtamim</a:t>
            </a:r>
            <a:r>
              <a:rPr lang="en-US" sz="2000" dirty="0" smtClean="0"/>
              <a:t> </a:t>
            </a:r>
            <a:r>
              <a:rPr lang="en-US" sz="2000" dirty="0"/>
              <a:t>Mal shall strive to keep the </a:t>
            </a:r>
            <a:r>
              <a:rPr lang="en-US" sz="2000" dirty="0" err="1"/>
              <a:t>Majlis</a:t>
            </a:r>
            <a:r>
              <a:rPr lang="en-US" sz="2000" dirty="0"/>
              <a:t> in sound financial position. </a:t>
            </a:r>
          </a:p>
          <a:p>
            <a:pPr marL="457200" indent="-457200">
              <a:buFontTx/>
              <a:buChar char="-"/>
            </a:pPr>
            <a:r>
              <a:rPr lang="en-US" sz="2000" dirty="0" smtClean="0"/>
              <a:t>He </a:t>
            </a:r>
            <a:r>
              <a:rPr lang="en-US" sz="2000" dirty="0"/>
              <a:t>shall be responsible for the collection of </a:t>
            </a:r>
            <a:r>
              <a:rPr lang="en-US" sz="2000" dirty="0" err="1"/>
              <a:t>chanda</a:t>
            </a:r>
            <a:r>
              <a:rPr lang="en-US" sz="2000" dirty="0"/>
              <a:t> from all the </a:t>
            </a:r>
            <a:r>
              <a:rPr lang="en-US" sz="2000" dirty="0" err="1"/>
              <a:t>Majalis</a:t>
            </a:r>
            <a:r>
              <a:rPr lang="en-US" sz="2000" dirty="0"/>
              <a:t>. </a:t>
            </a:r>
          </a:p>
          <a:p>
            <a:pPr marL="457200" indent="-457200">
              <a:buFontTx/>
              <a:buChar char="-"/>
            </a:pPr>
            <a:r>
              <a:rPr lang="en-US" sz="2000" dirty="0" smtClean="0"/>
              <a:t>He </a:t>
            </a:r>
            <a:r>
              <a:rPr lang="en-US" sz="2000" dirty="0"/>
              <a:t>shall operate the </a:t>
            </a:r>
            <a:r>
              <a:rPr lang="en-US" sz="2000" dirty="0" err="1"/>
              <a:t>Majlis</a:t>
            </a:r>
            <a:r>
              <a:rPr lang="en-US" sz="2000" dirty="0"/>
              <a:t> account jointly with Sadr. </a:t>
            </a:r>
            <a:r>
              <a:rPr lang="en-US" sz="2000" dirty="0" err="1"/>
              <a:t>Majlis</a:t>
            </a:r>
            <a:r>
              <a:rPr lang="en-US" sz="2000" dirty="0"/>
              <a:t> </a:t>
            </a:r>
            <a:r>
              <a:rPr lang="en-US" sz="2000" dirty="0" err="1"/>
              <a:t>Amila</a:t>
            </a:r>
            <a:r>
              <a:rPr lang="en-US" sz="2000" dirty="0"/>
              <a:t> </a:t>
            </a:r>
            <a:r>
              <a:rPr lang="en-US" sz="2000" dirty="0" err="1"/>
              <a:t>Mulk</a:t>
            </a:r>
            <a:r>
              <a:rPr lang="en-US" sz="2000" dirty="0"/>
              <a:t> shall decide </a:t>
            </a:r>
            <a:r>
              <a:rPr lang="en-US" sz="2000" dirty="0" smtClean="0"/>
              <a:t>with </a:t>
            </a:r>
            <a:r>
              <a:rPr lang="en-US" sz="2000" dirty="0"/>
              <a:t>which body/bodies the </a:t>
            </a:r>
            <a:r>
              <a:rPr lang="en-US" sz="2000" dirty="0" err="1"/>
              <a:t>Majlis</a:t>
            </a:r>
            <a:r>
              <a:rPr lang="en-US" sz="2000" dirty="0"/>
              <a:t> account should be opened. </a:t>
            </a:r>
          </a:p>
          <a:p>
            <a:pPr marL="457200" indent="-457200">
              <a:buFontTx/>
              <a:buChar char="-"/>
            </a:pPr>
            <a:r>
              <a:rPr lang="en-US" sz="2000" dirty="0" smtClean="0"/>
              <a:t>He </a:t>
            </a:r>
            <a:r>
              <a:rPr lang="en-US" sz="2000" dirty="0"/>
              <a:t>shall supervise the monetary affairs of </a:t>
            </a:r>
            <a:r>
              <a:rPr lang="en-US" sz="2000" dirty="0" err="1"/>
              <a:t>Majlis</a:t>
            </a:r>
            <a:r>
              <a:rPr lang="en-US" sz="2000" dirty="0"/>
              <a:t> </a:t>
            </a:r>
            <a:r>
              <a:rPr lang="en-US" sz="2000" dirty="0" err="1"/>
              <a:t>Mulk</a:t>
            </a:r>
            <a:r>
              <a:rPr lang="en-US" sz="2000" dirty="0"/>
              <a:t> and subordinate </a:t>
            </a:r>
            <a:r>
              <a:rPr lang="en-US" sz="2000" dirty="0" err="1"/>
              <a:t>M</a:t>
            </a:r>
            <a:r>
              <a:rPr lang="en-US" sz="2000" dirty="0" err="1" smtClean="0"/>
              <a:t>ajalis</a:t>
            </a:r>
            <a:r>
              <a:rPr lang="en-US" sz="2000" dirty="0"/>
              <a:t>. </a:t>
            </a:r>
          </a:p>
          <a:p>
            <a:pPr marL="457200" indent="-457200">
              <a:buFontTx/>
              <a:buChar char="-"/>
            </a:pPr>
            <a:r>
              <a:rPr lang="en-US" sz="2000" dirty="0" smtClean="0"/>
              <a:t>He </a:t>
            </a:r>
            <a:r>
              <a:rPr lang="en-US" sz="2000" dirty="0"/>
              <a:t>shall make arrangements for the assessment of the annual Income </a:t>
            </a:r>
            <a:r>
              <a:rPr lang="en-US" sz="2000" dirty="0" smtClean="0"/>
              <a:t>budgets </a:t>
            </a:r>
            <a:r>
              <a:rPr lang="en-US" sz="2000" dirty="0"/>
              <a:t>of all </a:t>
            </a:r>
            <a:r>
              <a:rPr lang="en-US" sz="2000" dirty="0" smtClean="0"/>
              <a:t>the </a:t>
            </a:r>
            <a:r>
              <a:rPr lang="en-US" sz="2000" dirty="0" err="1"/>
              <a:t>Majalis</a:t>
            </a:r>
            <a:r>
              <a:rPr lang="en-US" sz="2000" dirty="0"/>
              <a:t> and keep their record in the office. </a:t>
            </a:r>
          </a:p>
        </p:txBody>
      </p:sp>
      <p:pic>
        <p:nvPicPr>
          <p:cNvPr id="3" name="Maal FQC 2014 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0331" y="43145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09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69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 mod="1">
    <p:ext uri="{E180D4A7-C9FB-4DFB-919C-405C955672EB}">
      <p14:showEvtLst xmlns:p14="http://schemas.microsoft.com/office/powerpoint/2010/main">
        <p14:playEvt time="0" objId="12"/>
        <p14:stopEvt time="1054" objId="12"/>
        <p14:playEvt time="7315" objId="12"/>
        <p14:stopEvt time="10343" objId="12"/>
      </p14:showEvtLst>
    </p:ext>
  </p:extLs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215281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Income &amp; Expenses</a:t>
            </a:r>
            <a:endParaRPr lang="en-US" sz="4400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1068091"/>
            <a:ext cx="858356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SzPct val="100000"/>
              <a:defRPr/>
            </a:pPr>
            <a:r>
              <a:rPr lang="en-US" sz="1400" dirty="0" err="1" smtClean="0"/>
              <a:t>Maal</a:t>
            </a:r>
            <a:r>
              <a:rPr lang="en-US" sz="1400" dirty="0" smtClean="0"/>
              <a:t> </a:t>
            </a:r>
            <a:r>
              <a:rPr lang="en-US" sz="1400" dirty="0"/>
              <a:t>department manages all of MKA’s financial </a:t>
            </a:r>
            <a:r>
              <a:rPr lang="en-US" sz="1400" dirty="0" smtClean="0"/>
              <a:t>needs</a:t>
            </a:r>
            <a:endParaRPr lang="en-US" sz="1600" dirty="0"/>
          </a:p>
          <a:p>
            <a:pPr marL="342900" indent="-34290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Income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MKA Membership Dues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/>
              <a:t>MKA membership dues are the only MKA source of income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/>
              <a:t>MKA </a:t>
            </a:r>
            <a:r>
              <a:rPr lang="en-US" sz="1600" dirty="0" err="1"/>
              <a:t>Majlis</a:t>
            </a:r>
            <a:r>
              <a:rPr lang="en-US" sz="1600" dirty="0"/>
              <a:t> Dues: 1% of Yearly Take Home Income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 err="1"/>
              <a:t>Ijtema</a:t>
            </a:r>
            <a:r>
              <a:rPr lang="en-US" sz="1600" dirty="0"/>
              <a:t>: 2.5% of one month’s Take Home </a:t>
            </a:r>
            <a:r>
              <a:rPr lang="en-US" sz="1600" dirty="0" smtClean="0"/>
              <a:t>Income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 smtClean="0"/>
              <a:t>Non earning </a:t>
            </a:r>
            <a:r>
              <a:rPr lang="en-US" sz="1600" dirty="0" err="1" smtClean="0"/>
              <a:t>Khuddam</a:t>
            </a:r>
            <a:r>
              <a:rPr lang="en-US" sz="1600" dirty="0" smtClean="0"/>
              <a:t>: $60</a:t>
            </a:r>
          </a:p>
          <a:p>
            <a:pPr marL="1485900" lvl="2" indent="-342900">
              <a:buClr>
                <a:srgbClr val="000000"/>
              </a:buClr>
              <a:buSzPct val="100000"/>
              <a:buFont typeface="Courier New" panose="02070309020205020404" pitchFamily="49" charset="0"/>
              <a:buChar char="o"/>
              <a:defRPr/>
            </a:pPr>
            <a:r>
              <a:rPr lang="en-US" sz="1600" dirty="0" err="1" smtClean="0"/>
              <a:t>Atfal</a:t>
            </a:r>
            <a:r>
              <a:rPr lang="en-US" sz="1600" smtClean="0"/>
              <a:t>: $20</a:t>
            </a:r>
            <a:endParaRPr lang="en-US" sz="1600" dirty="0"/>
          </a:p>
          <a:p>
            <a:pPr marL="342900" indent="-342900">
              <a:buClr>
                <a:srgbClr val="000000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1600" dirty="0"/>
              <a:t>Expenses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Local </a:t>
            </a:r>
            <a:r>
              <a:rPr lang="en-US" sz="1600" dirty="0" err="1"/>
              <a:t>Ijtema</a:t>
            </a:r>
            <a:r>
              <a:rPr lang="en-US" sz="1600" dirty="0"/>
              <a:t> and activities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Regional </a:t>
            </a:r>
            <a:r>
              <a:rPr lang="en-US" sz="1600" dirty="0" err="1"/>
              <a:t>Ijtema</a:t>
            </a:r>
            <a:endParaRPr lang="en-US" sz="1600" dirty="0"/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National </a:t>
            </a:r>
            <a:r>
              <a:rPr lang="en-US" sz="1600" dirty="0" err="1"/>
              <a:t>Ijtema</a:t>
            </a:r>
            <a:endParaRPr lang="en-US" sz="1600" dirty="0"/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National </a:t>
            </a:r>
            <a:r>
              <a:rPr lang="en-US" sz="1600" dirty="0" err="1"/>
              <a:t>Shura</a:t>
            </a:r>
            <a:endParaRPr lang="en-US" sz="1600" dirty="0"/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err="1"/>
              <a:t>Fazl</a:t>
            </a:r>
            <a:r>
              <a:rPr lang="en-US" sz="1600" dirty="0"/>
              <a:t>-e-Umar </a:t>
            </a:r>
            <a:r>
              <a:rPr lang="en-US" sz="1600" dirty="0" err="1"/>
              <a:t>Qaideen</a:t>
            </a:r>
            <a:r>
              <a:rPr lang="en-US" sz="1600" dirty="0"/>
              <a:t> Conference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/>
              <a:t>MIST</a:t>
            </a:r>
          </a:p>
          <a:p>
            <a:pPr marL="1085850" lvl="1" indent="-342900">
              <a:buClr>
                <a:srgbClr val="000000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US" sz="1600" dirty="0" smtClean="0"/>
              <a:t>Many more</a:t>
            </a:r>
            <a:r>
              <a:rPr lang="en-US" sz="1600" dirty="0"/>
              <a:t>…</a:t>
            </a:r>
          </a:p>
        </p:txBody>
      </p:sp>
      <p:pic>
        <p:nvPicPr>
          <p:cNvPr id="4" name="Maal FQC 2014 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53961" y="434695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448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98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Resources</a:t>
            </a:r>
            <a:endParaRPr lang="en-US" sz="44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Maal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53961" y="896183"/>
            <a:ext cx="8583561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El-</a:t>
            </a:r>
            <a:r>
              <a:rPr lang="en-US" dirty="0" err="1" smtClean="0"/>
              <a:t>Hisab</a:t>
            </a:r>
            <a:r>
              <a:rPr lang="en-US" dirty="0" smtClean="0"/>
              <a:t> – </a:t>
            </a:r>
            <a:r>
              <a:rPr lang="en-US" dirty="0" smtClean="0">
                <a:hlinkClick r:id="rId4" action="ppaction://hlinkfile"/>
              </a:rPr>
              <a:t>finance.mkaus.org</a:t>
            </a:r>
            <a:endParaRPr lang="en-US" dirty="0" smtClean="0"/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El-</a:t>
            </a:r>
            <a:r>
              <a:rPr lang="en-US" dirty="0" err="1" smtClean="0"/>
              <a:t>Hisab</a:t>
            </a:r>
            <a:r>
              <a:rPr lang="en-US" dirty="0" smtClean="0"/>
              <a:t> is the </a:t>
            </a:r>
            <a:r>
              <a:rPr lang="en-US" dirty="0" err="1" smtClean="0"/>
              <a:t>Maal</a:t>
            </a:r>
            <a:r>
              <a:rPr lang="en-US" dirty="0" smtClean="0"/>
              <a:t> website used for managing </a:t>
            </a:r>
            <a:r>
              <a:rPr lang="en-US" dirty="0" err="1" smtClean="0"/>
              <a:t>tajneed</a:t>
            </a:r>
            <a:r>
              <a:rPr lang="en-US" dirty="0" smtClean="0"/>
              <a:t>, income budgets, and donations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Visit El-</a:t>
            </a:r>
            <a:r>
              <a:rPr lang="en-US" dirty="0" err="1" smtClean="0"/>
              <a:t>Hisab</a:t>
            </a:r>
            <a:r>
              <a:rPr lang="en-US" dirty="0" smtClean="0"/>
              <a:t> and create an account to get access if you do not already have an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MKA </a:t>
            </a:r>
            <a:r>
              <a:rPr lang="en-US" dirty="0"/>
              <a:t>Expense Website - </a:t>
            </a:r>
            <a:r>
              <a:rPr lang="en-US" dirty="0" smtClean="0">
                <a:hlinkClick r:id="rId5"/>
              </a:rPr>
              <a:t>http</a:t>
            </a:r>
            <a:r>
              <a:rPr lang="en-US" dirty="0">
                <a:hlinkClick r:id="rId5"/>
              </a:rPr>
              <a:t>://</a:t>
            </a:r>
            <a:r>
              <a:rPr lang="en-US" dirty="0" smtClean="0">
                <a:hlinkClick r:id="rId5"/>
              </a:rPr>
              <a:t>mian5.net/mka_expense</a:t>
            </a:r>
            <a:r>
              <a:rPr lang="en-US" dirty="0" smtClean="0"/>
              <a:t>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Expense website is used to request reimbursements for MKA local and national expenses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 smtClean="0"/>
              <a:t>MKA USA </a:t>
            </a:r>
            <a:r>
              <a:rPr lang="en-US" dirty="0" err="1" smtClean="0"/>
              <a:t>Maal</a:t>
            </a:r>
            <a:r>
              <a:rPr lang="en-US" dirty="0" smtClean="0"/>
              <a:t> Department Page and </a:t>
            </a:r>
            <a:r>
              <a:rPr lang="en-US" dirty="0" err="1" smtClean="0"/>
              <a:t>Chanda</a:t>
            </a:r>
            <a:r>
              <a:rPr lang="en-US" dirty="0" smtClean="0"/>
              <a:t> Calculator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http://</a:t>
            </a:r>
            <a:r>
              <a:rPr lang="en-US" dirty="0" smtClean="0"/>
              <a:t>www.mkausa.org/departments/maal</a:t>
            </a:r>
          </a:p>
          <a:p>
            <a:pPr marL="457200" indent="-457200">
              <a:buAutoNum type="arabicPeriod"/>
            </a:pPr>
            <a:endParaRPr lang="en-US" dirty="0" smtClean="0"/>
          </a:p>
        </p:txBody>
      </p:sp>
      <p:pic>
        <p:nvPicPr>
          <p:cNvPr id="3" name="Maal FQC 2014 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37811" y="429379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79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3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Bank of America Accounts</a:t>
            </a:r>
            <a:endParaRPr lang="en-US" sz="40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Maal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53961" y="963509"/>
            <a:ext cx="858356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Each </a:t>
            </a:r>
            <a:r>
              <a:rPr lang="en-US" sz="2000" dirty="0" err="1" smtClean="0"/>
              <a:t>majlis</a:t>
            </a:r>
            <a:r>
              <a:rPr lang="en-US" sz="2000" dirty="0" smtClean="0"/>
              <a:t> has a centralized Bank of America account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Local </a:t>
            </a:r>
            <a:r>
              <a:rPr lang="en-US" sz="2000" dirty="0" err="1" smtClean="0"/>
              <a:t>majalis</a:t>
            </a:r>
            <a:r>
              <a:rPr lang="en-US" sz="2000" dirty="0" smtClean="0"/>
              <a:t> have view-only access to their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Center share is directly taken out of the </a:t>
            </a:r>
            <a:r>
              <a:rPr lang="en-US" sz="2000" dirty="0" err="1" smtClean="0"/>
              <a:t>majalis</a:t>
            </a:r>
            <a:r>
              <a:rPr lang="en-US" sz="2000" dirty="0" smtClean="0"/>
              <a:t>’ Bank of America accounts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Center mails reimbursement checks for local expenses</a:t>
            </a:r>
          </a:p>
          <a:p>
            <a:pPr marL="457200" indent="-457200">
              <a:buAutoNum type="arabicPeriod"/>
            </a:pPr>
            <a:endParaRPr lang="en-US" sz="2000" dirty="0" smtClean="0"/>
          </a:p>
        </p:txBody>
      </p:sp>
      <p:pic>
        <p:nvPicPr>
          <p:cNvPr id="2" name="Maal FQC 2014 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7032" y="3965121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12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30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smtClean="0"/>
              <a:t>2014-2015 Goals</a:t>
            </a:r>
            <a:endParaRPr lang="en-US" sz="4000" dirty="0"/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457200" y="1127745"/>
            <a:ext cx="8382000" cy="29588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r>
              <a:rPr lang="en-US" b="1" dirty="0">
                <a:solidFill>
                  <a:schemeClr val="tx1"/>
                </a:solidFill>
              </a:rPr>
              <a:t>Effectively Collect 100% of the Budget and achieve </a:t>
            </a:r>
            <a:r>
              <a:rPr lang="en-US" b="1" dirty="0" smtClean="0">
                <a:solidFill>
                  <a:schemeClr val="tx1"/>
                </a:solidFill>
              </a:rPr>
              <a:t>90% </a:t>
            </a:r>
            <a:r>
              <a:rPr lang="en-US" b="1" dirty="0">
                <a:solidFill>
                  <a:schemeClr val="tx1"/>
                </a:solidFill>
              </a:rPr>
              <a:t>Participation</a:t>
            </a:r>
            <a:r>
              <a:rPr lang="en-US" b="1" dirty="0" smtClean="0">
                <a:solidFill>
                  <a:schemeClr val="tx1"/>
                </a:solidFill>
              </a:rPr>
              <a:t>:</a:t>
            </a: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b="1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/>
                </a:solidFill>
              </a:rPr>
              <a:t>Q1 </a:t>
            </a:r>
            <a:r>
              <a:rPr lang="en-US" dirty="0">
                <a:solidFill>
                  <a:schemeClr val="tx1"/>
                </a:solidFill>
              </a:rPr>
              <a:t>ending </a:t>
            </a:r>
            <a:r>
              <a:rPr lang="en-US" dirty="0" smtClean="0">
                <a:solidFill>
                  <a:schemeClr val="tx1"/>
                </a:solidFill>
              </a:rPr>
              <a:t>January: collect </a:t>
            </a:r>
            <a:r>
              <a:rPr lang="en-US" dirty="0">
                <a:solidFill>
                  <a:schemeClr val="tx1"/>
                </a:solidFill>
              </a:rPr>
              <a:t>33% of </a:t>
            </a:r>
            <a:r>
              <a:rPr lang="en-US" dirty="0" smtClean="0">
                <a:solidFill>
                  <a:schemeClr val="tx1"/>
                </a:solidFill>
              </a:rPr>
              <a:t>budget with 50% participation</a:t>
            </a:r>
            <a:endParaRPr lang="en-US" dirty="0">
              <a:solidFill>
                <a:schemeClr val="tx1"/>
              </a:solidFill>
            </a:endParaRP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/>
                </a:solidFill>
              </a:rPr>
              <a:t>Q2 ending April: collect 66% of budget with 75% participation</a:t>
            </a: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/>
                </a:solidFill>
              </a:rPr>
              <a:t>Q3 </a:t>
            </a:r>
            <a:r>
              <a:rPr lang="en-US" dirty="0">
                <a:solidFill>
                  <a:schemeClr val="tx1"/>
                </a:solidFill>
              </a:rPr>
              <a:t>ending </a:t>
            </a:r>
            <a:r>
              <a:rPr lang="en-US" dirty="0" smtClean="0">
                <a:solidFill>
                  <a:schemeClr val="tx1"/>
                </a:solidFill>
              </a:rPr>
              <a:t>July: </a:t>
            </a:r>
            <a:r>
              <a:rPr lang="en-US" dirty="0">
                <a:solidFill>
                  <a:schemeClr val="tx1"/>
                </a:solidFill>
              </a:rPr>
              <a:t>collect 100% of </a:t>
            </a:r>
            <a:r>
              <a:rPr lang="en-US" dirty="0" smtClean="0">
                <a:solidFill>
                  <a:schemeClr val="tx1"/>
                </a:solidFill>
              </a:rPr>
              <a:t>budget</a:t>
            </a:r>
            <a:r>
              <a:rPr lang="en-US" dirty="0"/>
              <a:t> </a:t>
            </a:r>
            <a:r>
              <a:rPr lang="en-US" dirty="0" smtClean="0"/>
              <a:t>with 85% participation</a:t>
            </a: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>
                <a:solidFill>
                  <a:schemeClr val="tx1"/>
                </a:solidFill>
              </a:rPr>
              <a:t>Q4 </a:t>
            </a:r>
            <a:r>
              <a:rPr lang="en-US" dirty="0">
                <a:solidFill>
                  <a:schemeClr val="tx1"/>
                </a:solidFill>
              </a:rPr>
              <a:t>ending </a:t>
            </a:r>
            <a:r>
              <a:rPr lang="en-US" dirty="0" smtClean="0">
                <a:solidFill>
                  <a:schemeClr val="tx1"/>
                </a:solidFill>
              </a:rPr>
              <a:t>October: </a:t>
            </a:r>
            <a:r>
              <a:rPr lang="en-US" dirty="0">
                <a:solidFill>
                  <a:schemeClr val="tx1"/>
                </a:solidFill>
              </a:rPr>
              <a:t>ensure </a:t>
            </a:r>
            <a:r>
              <a:rPr lang="en-US" dirty="0" err="1">
                <a:solidFill>
                  <a:schemeClr val="tx1"/>
                </a:solidFill>
              </a:rPr>
              <a:t>Atfal</a:t>
            </a:r>
            <a:r>
              <a:rPr lang="en-US" dirty="0">
                <a:solidFill>
                  <a:schemeClr val="tx1"/>
                </a:solidFill>
              </a:rPr>
              <a:t> and </a:t>
            </a:r>
            <a:r>
              <a:rPr lang="en-US" dirty="0" err="1">
                <a:solidFill>
                  <a:schemeClr val="tx1"/>
                </a:solidFill>
              </a:rPr>
              <a:t>Ijtema</a:t>
            </a:r>
            <a:r>
              <a:rPr lang="en-US" dirty="0">
                <a:solidFill>
                  <a:schemeClr val="tx1"/>
                </a:solidFill>
              </a:rPr>
              <a:t> are at 100% of </a:t>
            </a:r>
            <a:r>
              <a:rPr lang="en-US" dirty="0" smtClean="0">
                <a:solidFill>
                  <a:schemeClr val="tx1"/>
                </a:solidFill>
              </a:rPr>
              <a:t>budget with 90% participation</a:t>
            </a:r>
          </a:p>
          <a:p>
            <a:pPr marL="285750" indent="-285750" eaLnBrk="1" hangingPunct="1">
              <a:buClr>
                <a:schemeClr val="tx1"/>
              </a:buClr>
              <a:buSzPct val="100000"/>
              <a:buFont typeface="Wingdings" panose="05000000000000000000" pitchFamily="2" charset="2"/>
              <a:buChar char="ü"/>
              <a:defRPr/>
            </a:pPr>
            <a:r>
              <a:rPr lang="en-US" dirty="0" smtClean="0"/>
              <a:t>Submit income budgets by May 31, 2015</a:t>
            </a:r>
            <a:endParaRPr lang="en-US" dirty="0" smtClean="0">
              <a:solidFill>
                <a:schemeClr val="tx1"/>
              </a:solidFill>
            </a:endParaRPr>
          </a:p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Maal</a:t>
            </a:r>
            <a:endParaRPr lang="en-US" dirty="0"/>
          </a:p>
        </p:txBody>
      </p:sp>
      <p:pic>
        <p:nvPicPr>
          <p:cNvPr id="2" name="Maal FQC 2014 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57200" y="39468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70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3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0845186"/>
              </p:ext>
            </p:extLst>
          </p:nvPr>
        </p:nvGraphicFramePr>
        <p:xfrm>
          <a:off x="304800" y="120793"/>
          <a:ext cx="8579556" cy="46482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519208"/>
                <a:gridCol w="770570"/>
                <a:gridCol w="3584222"/>
                <a:gridCol w="705556"/>
              </a:tblGrid>
              <a:tr h="251742">
                <a:tc gridSpan="4">
                  <a:txBody>
                    <a:bodyPr/>
                    <a:lstStyle/>
                    <a:p>
                      <a:r>
                        <a:rPr lang="en-US" sz="1800" dirty="0" smtClean="0"/>
                        <a:t>2014-2015 </a:t>
                      </a:r>
                      <a:r>
                        <a:rPr lang="en-US" sz="1800" dirty="0" err="1" smtClean="0"/>
                        <a:t>Maal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Alm</a:t>
                      </a:r>
                      <a:r>
                        <a:rPr lang="en-US" sz="1800" dirty="0" smtClean="0"/>
                        <a:t>-e-</a:t>
                      </a:r>
                      <a:r>
                        <a:rPr lang="en-US" sz="1800" dirty="0" err="1" smtClean="0"/>
                        <a:t>Inami</a:t>
                      </a:r>
                      <a:r>
                        <a:rPr lang="en-US" sz="1800" dirty="0" smtClean="0"/>
                        <a:t> Criteria</a:t>
                      </a: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Quarter</a:t>
                      </a:r>
                      <a:r>
                        <a:rPr lang="en-US" b="1" baseline="0" dirty="0" smtClean="0"/>
                        <a:t> 1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mtClean="0"/>
                        <a:t>Points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Quarter 2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Points</a:t>
                      </a:r>
                      <a:endParaRPr lang="en-US" sz="1400" dirty="0"/>
                    </a:p>
                  </a:txBody>
                  <a:tcPr/>
                </a:tc>
              </a:tr>
              <a:tr h="186266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Majlis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33%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Majlis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66%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Ijtema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Ijtema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Participation: 33%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Participation: 75%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Q1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20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Q2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20</a:t>
                      </a:r>
                      <a:endParaRPr lang="en-US" sz="1200" b="1" dirty="0"/>
                    </a:p>
                  </a:txBody>
                  <a:tcPr/>
                </a:tc>
              </a:tr>
              <a:tr h="0">
                <a:tc gridSpan="4">
                  <a:txBody>
                    <a:bodyPr/>
                    <a:lstStyle/>
                    <a:p>
                      <a:endParaRPr lang="en-US" sz="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5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3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Quarter</a:t>
                      </a:r>
                      <a:r>
                        <a:rPr lang="en-US" b="1" baseline="0" dirty="0" smtClean="0"/>
                        <a:t> 3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Points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Quarter 4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Points</a:t>
                      </a:r>
                      <a:endParaRPr lang="en-US" sz="14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Majlis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100%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lang="en-US" sz="12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Majlis</a:t>
                      </a:r>
                      <a:r>
                        <a:rPr lang="en-US" sz="12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100%</a:t>
                      </a:r>
                      <a:endParaRPr lang="en-US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Ijtema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Ijtema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Collections – </a:t>
                      </a:r>
                      <a:r>
                        <a:rPr kumimoji="0" lang="en-US" sz="12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Atfal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: 100%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Participation: 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Participation: 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15</a:t>
                      </a:r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Income Budget submission by May 31</a:t>
                      </a:r>
                      <a:r>
                        <a:rPr kumimoji="0" lang="en-US" sz="1200" b="0" i="0" u="none" strike="noStrike" kern="1200" cap="none" spc="0" normalizeH="0" baseline="3000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st</a:t>
                      </a:r>
                      <a:r>
                        <a:rPr kumimoji="0" lang="en-US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, 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10</a:t>
                      </a:r>
                      <a:endParaRPr lang="en-US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200" dirty="0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Q1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30</a:t>
                      </a:r>
                      <a:endParaRPr lang="en-US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Q2 Totals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30</a:t>
                      </a:r>
                      <a:endParaRPr lang="en-US" sz="1200" b="1" dirty="0"/>
                    </a:p>
                  </a:txBody>
                  <a:tcPr/>
                </a:tc>
              </a:tr>
              <a:tr h="0">
                <a:tc gridSpan="3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4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333333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Total Points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12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sz="12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333333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smtClean="0"/>
                        <a:t>100</a:t>
                      </a:r>
                      <a:endParaRPr lang="en-US" sz="1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Maal</a:t>
            </a:r>
            <a:endParaRPr lang="en-US" dirty="0"/>
          </a:p>
        </p:txBody>
      </p:sp>
      <p:pic>
        <p:nvPicPr>
          <p:cNvPr id="2" name="Maal FQC 2014 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4800" y="409513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838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460090" y="91107"/>
            <a:ext cx="6695768" cy="871538"/>
          </a:xfrm>
        </p:spPr>
        <p:txBody>
          <a:bodyPr>
            <a:noAutofit/>
          </a:bodyPr>
          <a:lstStyle/>
          <a:p>
            <a:pPr algn="ctr"/>
            <a:r>
              <a:rPr lang="en-US" sz="4000" dirty="0" err="1" smtClean="0"/>
              <a:t>Maal</a:t>
            </a:r>
            <a:r>
              <a:rPr lang="en-US" sz="4000" dirty="0" smtClean="0"/>
              <a:t> National Team</a:t>
            </a:r>
            <a:endParaRPr lang="en-US" sz="40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4704735"/>
            <a:ext cx="2153265" cy="4387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000" b="1" i="0" kern="1200">
                <a:solidFill>
                  <a:schemeClr val="tx1"/>
                </a:solidFill>
                <a:latin typeface="Maven Pro Regular"/>
                <a:ea typeface="+mj-ea"/>
                <a:cs typeface="Maven Pro Regular"/>
              </a:defRPr>
            </a:lvl1pPr>
          </a:lstStyle>
          <a:p>
            <a:r>
              <a:rPr lang="en-US" dirty="0" err="1" smtClean="0"/>
              <a:t>Maal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308786"/>
              </p:ext>
            </p:extLst>
          </p:nvPr>
        </p:nvGraphicFramePr>
        <p:xfrm>
          <a:off x="541868" y="1171928"/>
          <a:ext cx="8144932" cy="2479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36233"/>
                <a:gridCol w="2036233"/>
                <a:gridCol w="2610555"/>
                <a:gridCol w="1461911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Title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Name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Email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Phone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Tanveer Iqbal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Tanveer.Iqbal@mkausa.org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713-534-3976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Naib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Mohtamim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Maal</a:t>
                      </a:r>
                      <a:r>
                        <a:rPr lang="en-US" sz="1600" baseline="0" dirty="0" smtClean="0"/>
                        <a:t> - Income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Irfan Rabbani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Irfan.Rabbani@mkausa.org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214-228-6451</a:t>
                      </a:r>
                    </a:p>
                    <a:p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Naib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Maal</a:t>
                      </a:r>
                      <a:r>
                        <a:rPr lang="en-US" sz="1600" dirty="0" smtClean="0"/>
                        <a:t> - Income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Ehsaan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smtClean="0"/>
                        <a:t>Nasir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smtClean="0"/>
                        <a:t>Ehsaan.Nasir@mkausa.org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979-422-5274</a:t>
                      </a:r>
                      <a:endParaRPr lang="en-US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Naib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Mohtamim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Maal</a:t>
                      </a:r>
                      <a:r>
                        <a:rPr lang="en-US" sz="1600" dirty="0" smtClean="0"/>
                        <a:t> - Expense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Attaul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Azeem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ataul.azeem@mkausa.org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925-698-4784</a:t>
                      </a:r>
                      <a:endParaRPr lang="en-US" sz="16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Maal FQC 2014 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8149" y="410455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423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/>
    </mc:Choice>
    <mc:Fallback xmlns="">
      <p:transition spd="slow" advClick="0" advTm="2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600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Basic_MKA_Template_Dark">
  <a:themeElements>
    <a:clrScheme name="MKA">
      <a:dk1>
        <a:srgbClr val="333333"/>
      </a:dk1>
      <a:lt1>
        <a:sysClr val="window" lastClr="FFFFFF"/>
      </a:lt1>
      <a:dk2>
        <a:srgbClr val="3A494C"/>
      </a:dk2>
      <a:lt2>
        <a:srgbClr val="8AB1C7"/>
      </a:lt2>
      <a:accent1>
        <a:srgbClr val="912E2B"/>
      </a:accent1>
      <a:accent2>
        <a:srgbClr val="2D6481"/>
      </a:accent2>
      <a:accent3>
        <a:srgbClr val="866F55"/>
      </a:accent3>
      <a:accent4>
        <a:srgbClr val="3A494C"/>
      </a:accent4>
      <a:accent5>
        <a:srgbClr val="737CBA"/>
      </a:accent5>
      <a:accent6>
        <a:srgbClr val="8AB1C7"/>
      </a:accent6>
      <a:hlink>
        <a:srgbClr val="77C197"/>
      </a:hlink>
      <a:folHlink>
        <a:srgbClr val="737CB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1474</TotalTime>
  <Words>547</Words>
  <Application>Microsoft Office PowerPoint</Application>
  <PresentationFormat>On-screen Show (16:9)</PresentationFormat>
  <Paragraphs>131</Paragraphs>
  <Slides>8</Slides>
  <Notes>0</Notes>
  <HiddenSlides>0</HiddenSlides>
  <MMClips>8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Aleo Light</vt:lpstr>
      <vt:lpstr>Arial</vt:lpstr>
      <vt:lpstr>Calibri</vt:lpstr>
      <vt:lpstr>Courier New</vt:lpstr>
      <vt:lpstr>Maven Pro Light 300 Regular</vt:lpstr>
      <vt:lpstr>Maven Pro Regular</vt:lpstr>
      <vt:lpstr>Mission Gothic Thin</vt:lpstr>
      <vt:lpstr>Times New Roman</vt:lpstr>
      <vt:lpstr>Wingdings</vt:lpstr>
      <vt:lpstr>Basic_MKA_Template_Dark</vt:lpstr>
      <vt:lpstr>Maal</vt:lpstr>
      <vt:lpstr>Constitution</vt:lpstr>
      <vt:lpstr>Income &amp; Expenses</vt:lpstr>
      <vt:lpstr>Resources</vt:lpstr>
      <vt:lpstr>Bank of America Accounts</vt:lpstr>
      <vt:lpstr>2014-2015 Goals</vt:lpstr>
      <vt:lpstr>PowerPoint Presentation</vt:lpstr>
      <vt:lpstr>Maal National Team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Mohsin</dc:creator>
  <cp:lastModifiedBy>Iqbal, Tanveer</cp:lastModifiedBy>
  <cp:revision>51</cp:revision>
  <dcterms:created xsi:type="dcterms:W3CDTF">2013-09-11T05:50:54Z</dcterms:created>
  <dcterms:modified xsi:type="dcterms:W3CDTF">2014-11-27T23:21:38Z</dcterms:modified>
</cp:coreProperties>
</file>