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CBA"/>
    <a:srgbClr val="77C197"/>
    <a:srgbClr val="912E2B"/>
    <a:srgbClr val="8AB1C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50" autoAdjust="0"/>
  </p:normalViewPr>
  <p:slideViewPr>
    <p:cSldViewPr snapToGrid="0" snapToObjects="1">
      <p:cViewPr varScale="1">
        <p:scale>
          <a:sx n="92" d="100"/>
          <a:sy n="92" d="100"/>
        </p:scale>
        <p:origin x="944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5FE292-E7B0-4D92-B9A3-3D30A71D5E01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9EBA8E5-6C64-47B4-84AD-6F91E0414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66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Qaid is sometimes burdened with a lot of work. Off load work to Motamid (create agenda, set up meetings)</a:t>
            </a:r>
          </a:p>
          <a:p>
            <a:r>
              <a:rPr lang="en-US" altLang="en-US" smtClean="0"/>
              <a:t>We will try to send them a sample agenda each month</a:t>
            </a:r>
          </a:p>
          <a:p>
            <a:r>
              <a:rPr lang="en-US" altLang="en-US" smtClean="0"/>
              <a:t>Every majalis is required to submit a report, regardless if there has been activity or not. It is better to submit a blank report than not reporting at all. All of this information is consolidated and sent to Huzur every month.</a:t>
            </a:r>
          </a:p>
          <a:p>
            <a:r>
              <a:rPr lang="en-US" altLang="en-US" smtClean="0"/>
              <a:t>Aitmad department will email out a reporting link every month.</a:t>
            </a:r>
          </a:p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5BA7AE5-3E22-43D0-B600-4D6B9D19D696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21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biggest challenge the </a:t>
            </a:r>
            <a:r>
              <a:rPr lang="en-US" dirty="0" err="1" smtClean="0"/>
              <a:t>Aitmad</a:t>
            </a:r>
            <a:r>
              <a:rPr lang="en-US" dirty="0" smtClean="0"/>
              <a:t> department faces today is communicating to local </a:t>
            </a:r>
            <a:r>
              <a:rPr lang="en-US" dirty="0" err="1" smtClean="0"/>
              <a:t>Qaideen</a:t>
            </a:r>
            <a:r>
              <a:rPr lang="en-US" dirty="0" smtClean="0"/>
              <a:t> and </a:t>
            </a:r>
            <a:r>
              <a:rPr lang="en-US" dirty="0" err="1" smtClean="0"/>
              <a:t>Nazimeen</a:t>
            </a:r>
            <a:r>
              <a:rPr lang="en-US" dirty="0" smtClean="0"/>
              <a:t>. To make communication easy, the </a:t>
            </a:r>
            <a:r>
              <a:rPr lang="en-US" dirty="0" err="1" smtClean="0"/>
              <a:t>Qaid</a:t>
            </a:r>
            <a:r>
              <a:rPr lang="en-US" dirty="0" smtClean="0"/>
              <a:t> should: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 smtClean="0"/>
              <a:t>Set up </a:t>
            </a:r>
            <a:r>
              <a:rPr lang="en-US" dirty="0" err="1" smtClean="0"/>
              <a:t>mkausa</a:t>
            </a:r>
            <a:r>
              <a:rPr lang="en-US" dirty="0" smtClean="0"/>
              <a:t> email address (main avenue of communication)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 smtClean="0"/>
              <a:t>Submit local </a:t>
            </a:r>
            <a:r>
              <a:rPr lang="en-US" dirty="0" err="1" smtClean="0"/>
              <a:t>amila</a:t>
            </a:r>
            <a:r>
              <a:rPr lang="en-US" dirty="0" smtClean="0"/>
              <a:t> (so we are not bombarding </a:t>
            </a:r>
            <a:r>
              <a:rPr lang="en-US" dirty="0" err="1" smtClean="0"/>
              <a:t>qaideen</a:t>
            </a:r>
            <a:r>
              <a:rPr lang="en-US" dirty="0" smtClean="0"/>
              <a:t> with emails/</a:t>
            </a:r>
            <a:r>
              <a:rPr lang="en-US" dirty="0" err="1" smtClean="0"/>
              <a:t>muhtaimimeen</a:t>
            </a:r>
            <a:r>
              <a:rPr lang="en-US" dirty="0" smtClean="0"/>
              <a:t> will contact </a:t>
            </a:r>
            <a:r>
              <a:rPr lang="en-US" dirty="0" err="1" smtClean="0"/>
              <a:t>nazimeen</a:t>
            </a:r>
            <a:r>
              <a:rPr lang="en-US" dirty="0" smtClean="0"/>
              <a:t>)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 smtClean="0"/>
              <a:t>Set up telegram and join the appropriate group chats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Submitting local </a:t>
            </a:r>
            <a:r>
              <a:rPr lang="en-US" dirty="0" err="1" smtClean="0"/>
              <a:t>Amila</a:t>
            </a:r>
            <a:r>
              <a:rPr lang="en-US" dirty="0" smtClean="0"/>
              <a:t> is important so the </a:t>
            </a:r>
            <a:r>
              <a:rPr lang="en-US" dirty="0" err="1" smtClean="0"/>
              <a:t>Muhtaimimeen</a:t>
            </a:r>
            <a:r>
              <a:rPr lang="en-US" dirty="0" smtClean="0"/>
              <a:t> can directly be in contact with local </a:t>
            </a:r>
            <a:r>
              <a:rPr lang="en-US" dirty="0" err="1" smtClean="0"/>
              <a:t>Nazimeen</a:t>
            </a:r>
            <a:r>
              <a:rPr lang="en-US" dirty="0" smtClean="0"/>
              <a:t> so the </a:t>
            </a:r>
            <a:r>
              <a:rPr lang="en-US" dirty="0" err="1" smtClean="0"/>
              <a:t>Qaid</a:t>
            </a:r>
            <a:r>
              <a:rPr lang="en-US" dirty="0" smtClean="0"/>
              <a:t> is not overwhelmed </a:t>
            </a:r>
            <a:r>
              <a:rPr lang="en-US" smtClean="0"/>
              <a:t>with emails.</a:t>
            </a:r>
            <a:endParaRPr lang="en-US" dirty="0" smtClean="0"/>
          </a:p>
          <a:p>
            <a:pPr marL="228600" indent="-228600">
              <a:buFontTx/>
              <a:buAutoNum type="arabicParenR"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73C11E1-D28E-47A7-BAE4-7DA72856C8DB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92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7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6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2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Maven Pro Light 300 Regular"/>
                <a:cs typeface="Maven Pro Light 300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7C19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6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6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2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7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2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2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 i="0">
                <a:latin typeface="Maven Pro Regular"/>
                <a:cs typeface="Maven Pro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8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Aleo Light"/>
                <a:cs typeface="Aleo Light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9" name="Picture 6" descr="MKA_USA_Logo_WHITE_XLarg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4748213"/>
            <a:ext cx="13922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aven Pro Regular"/>
          <a:ea typeface="Maven Pro Regular"/>
          <a:cs typeface="Maven Pro Regular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ven Pro Regular"/>
          <a:ea typeface="Maven Pro Regular"/>
          <a:cs typeface="Maven Pro Regular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ven Pro Regular"/>
          <a:ea typeface="Maven Pro Regular"/>
          <a:cs typeface="Maven Pro Regular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ven Pro Regular"/>
          <a:ea typeface="Maven Pro Regular"/>
          <a:cs typeface="Maven Pro Regular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ven Pro Regular"/>
          <a:ea typeface="Maven Pro Regular"/>
          <a:cs typeface="Maven Pro Regular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ven Pro Regular"/>
          <a:ea typeface="Maven Pro Regular"/>
          <a:cs typeface="Maven Pro Regular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ven Pro Regular"/>
          <a:ea typeface="Maven Pro Regular"/>
          <a:cs typeface="Maven Pro Regular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ven Pro Regular"/>
          <a:ea typeface="Maven Pro Regular"/>
          <a:cs typeface="Maven Pro Regular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ven Pro Regular"/>
          <a:ea typeface="Maven Pro Regular"/>
          <a:cs typeface="Maven Pro Regular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ission Gothic Thin"/>
          <a:ea typeface="Mission Gothic Thin"/>
          <a:cs typeface="Mission Gothic Thi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ission Gothic Thin"/>
          <a:ea typeface="Mission Gothic Thin"/>
          <a:cs typeface="Mission Gothic Thi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ssion Gothic Thin"/>
          <a:ea typeface="Mission Gothic Thin"/>
          <a:cs typeface="Mission Gothic Thi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ission Gothic Thin"/>
          <a:ea typeface="Mission Gothic Thin"/>
          <a:cs typeface="Mission Gothic Thi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ission Gothic Thin"/>
          <a:ea typeface="Mission Gothic Thin"/>
          <a:cs typeface="Mission Gothic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image" Target="../media/image3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90763"/>
            <a:ext cx="7772400" cy="1103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 smtClean="0">
                <a:ea typeface="ＭＳ Ｐゴシック" pitchFamily="34" charset="-128"/>
              </a:rPr>
              <a:t>Ai’tmad</a:t>
            </a:r>
            <a:r>
              <a:rPr lang="en-US" sz="4000" b="1" dirty="0" smtClean="0">
                <a:ea typeface="ＭＳ Ｐゴシック" pitchFamily="34" charset="-128"/>
              </a:rPr>
              <a:t> Departmental Plan</a:t>
            </a:r>
            <a:br>
              <a:rPr lang="en-US" sz="4000" b="1" dirty="0" smtClean="0">
                <a:ea typeface="ＭＳ Ｐゴシック" pitchFamily="34" charset="-128"/>
              </a:rPr>
            </a:b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2014-2015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4218" y="4412095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/>
              <a:t>Monthly Goals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063625"/>
            <a:ext cx="2901950" cy="3394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 smtClean="0"/>
              <a:t>Hold monthly General and </a:t>
            </a:r>
            <a:r>
              <a:rPr lang="en-US" altLang="en-US" sz="2400" dirty="0" err="1" smtClean="0"/>
              <a:t>Amila</a:t>
            </a:r>
            <a:r>
              <a:rPr lang="en-US" altLang="en-US" sz="2400" dirty="0" smtClean="0"/>
              <a:t> meetings</a:t>
            </a:r>
          </a:p>
          <a:p>
            <a:pPr eaLnBrk="1" hangingPunct="1">
              <a:defRPr/>
            </a:pPr>
            <a:r>
              <a:rPr lang="en-US" altLang="en-US" sz="2400" dirty="0" smtClean="0"/>
              <a:t>Submit monthly report on time</a:t>
            </a:r>
            <a:endParaRPr lang="en-US" altLang="en-US" sz="2000" dirty="0"/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063625"/>
            <a:ext cx="545306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1872" y="4254500"/>
            <a:ext cx="406400" cy="406400"/>
          </a:xfrm>
          <a:prstGeom prst="rect">
            <a:avLst/>
          </a:prstGeom>
        </p:spPr>
      </p:pic>
      <p:pic>
        <p:nvPicPr>
          <p:cNvPr id="6" name="Recorded Sound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8455" y="42545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68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1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/>
              <a:t>Successes/Challenges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3394075"/>
          </a:xfrm>
        </p:spPr>
        <p:txBody>
          <a:bodyPr/>
          <a:lstStyle/>
          <a:p>
            <a:r>
              <a:rPr lang="en-US" altLang="en-US" sz="2400" smtClean="0">
                <a:latin typeface="Mission Gothic Thin" panose="02000603020000020003" pitchFamily="50" charset="0"/>
                <a:ea typeface="Mission Gothic Thin" panose="02000603020000020003" pitchFamily="50" charset="0"/>
                <a:cs typeface="Mission Gothic Thin" panose="02000603020000020003" pitchFamily="50" charset="0"/>
              </a:rPr>
              <a:t>Challenges:</a:t>
            </a:r>
          </a:p>
          <a:p>
            <a:pPr lvl="1"/>
            <a:r>
              <a:rPr lang="en-US" altLang="en-US" sz="2000" smtClean="0">
                <a:latin typeface="Mission Gothic Thin" panose="02000603020000020003" pitchFamily="50" charset="0"/>
                <a:ea typeface="Mission Gothic Thin" panose="02000603020000020003" pitchFamily="50" charset="0"/>
                <a:cs typeface="Mission Gothic Thin" panose="02000603020000020003" pitchFamily="50" charset="0"/>
              </a:rPr>
              <a:t>Communication to local Qaideen/Nazimeen</a:t>
            </a:r>
          </a:p>
          <a:p>
            <a:pPr lvl="1"/>
            <a:r>
              <a:rPr lang="en-US" altLang="en-US" sz="2000" smtClean="0">
                <a:latin typeface="Mission Gothic Thin" panose="02000603020000020003" pitchFamily="50" charset="0"/>
                <a:ea typeface="Mission Gothic Thin" panose="02000603020000020003" pitchFamily="50" charset="0"/>
                <a:cs typeface="Mission Gothic Thin" panose="02000603020000020003" pitchFamily="50" charset="0"/>
              </a:rPr>
              <a:t>Reporting feedback</a:t>
            </a:r>
          </a:p>
          <a:p>
            <a:r>
              <a:rPr lang="en-US" altLang="en-US" sz="2400" smtClean="0">
                <a:latin typeface="Mission Gothic Thin" panose="02000603020000020003" pitchFamily="50" charset="0"/>
                <a:ea typeface="Mission Gothic Thin" panose="02000603020000020003" pitchFamily="50" charset="0"/>
                <a:cs typeface="Mission Gothic Thin" panose="02000603020000020003" pitchFamily="50" charset="0"/>
              </a:rPr>
              <a:t>Successes:</a:t>
            </a:r>
          </a:p>
          <a:p>
            <a:pPr lvl="1"/>
            <a:r>
              <a:rPr lang="en-US" altLang="en-US" sz="2000" smtClean="0">
                <a:latin typeface="Mission Gothic Thin" panose="02000603020000020003" pitchFamily="50" charset="0"/>
                <a:ea typeface="Mission Gothic Thin" panose="02000603020000020003" pitchFamily="50" charset="0"/>
                <a:cs typeface="Mission Gothic Thin" panose="02000603020000020003" pitchFamily="50" charset="0"/>
              </a:rPr>
              <a:t>Telegram</a:t>
            </a:r>
          </a:p>
          <a:p>
            <a:pPr lvl="1"/>
            <a:r>
              <a:rPr lang="en-US" altLang="en-US" sz="2000" smtClean="0">
                <a:latin typeface="Mission Gothic Thin" panose="02000603020000020003" pitchFamily="50" charset="0"/>
                <a:ea typeface="Mission Gothic Thin" panose="02000603020000020003" pitchFamily="50" charset="0"/>
                <a:cs typeface="Mission Gothic Thin" panose="02000603020000020003" pitchFamily="50" charset="0"/>
              </a:rPr>
              <a:t>@mkausa.org accounts</a:t>
            </a:r>
          </a:p>
          <a:p>
            <a:pPr lvl="1"/>
            <a:endParaRPr lang="en-US" altLang="en-US" sz="2000" smtClean="0">
              <a:latin typeface="Mission Gothic Thin" panose="02000603020000020003" pitchFamily="50" charset="0"/>
              <a:ea typeface="Mission Gothic Thin" panose="02000603020000020003" pitchFamily="50" charset="0"/>
              <a:cs typeface="Mission Gothic Thin" panose="02000603020000020003" pitchFamily="50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" y="4245841"/>
            <a:ext cx="406400" cy="406400"/>
          </a:xfrm>
          <a:prstGeom prst="rect">
            <a:avLst/>
          </a:prstGeom>
        </p:spPr>
      </p:pic>
      <p:pic>
        <p:nvPicPr>
          <p:cNvPr id="4" name="Recorded Sound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65382" y="4268355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Click="0" advTm="1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17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c_MKA_Template_Dark">
  <a:themeElements>
    <a:clrScheme name="MKA">
      <a:dk1>
        <a:srgbClr val="333333"/>
      </a:dk1>
      <a:lt1>
        <a:sysClr val="window" lastClr="FFFFFF"/>
      </a:lt1>
      <a:dk2>
        <a:srgbClr val="3A494C"/>
      </a:dk2>
      <a:lt2>
        <a:srgbClr val="8AB1C7"/>
      </a:lt2>
      <a:accent1>
        <a:srgbClr val="912E2B"/>
      </a:accent1>
      <a:accent2>
        <a:srgbClr val="2D6481"/>
      </a:accent2>
      <a:accent3>
        <a:srgbClr val="866F55"/>
      </a:accent3>
      <a:accent4>
        <a:srgbClr val="3A494C"/>
      </a:accent4>
      <a:accent5>
        <a:srgbClr val="737CBA"/>
      </a:accent5>
      <a:accent6>
        <a:srgbClr val="8AB1C7"/>
      </a:accent6>
      <a:hlink>
        <a:srgbClr val="77C197"/>
      </a:hlink>
      <a:folHlink>
        <a:srgbClr val="737CB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Basic_MKA_Template_Dark</Template>
  <TotalTime>2320</TotalTime>
  <Words>209</Words>
  <Application>Microsoft Office PowerPoint</Application>
  <PresentationFormat>On-screen Show (16:9)</PresentationFormat>
  <Paragraphs>24</Paragraphs>
  <Slides>3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Arial</vt:lpstr>
      <vt:lpstr>Maven Pro Regular</vt:lpstr>
      <vt:lpstr>Mission Gothic Thin</vt:lpstr>
      <vt:lpstr>Aleo Light</vt:lpstr>
      <vt:lpstr>MS PGothic</vt:lpstr>
      <vt:lpstr>Basic_MKA_Template_Dark</vt:lpstr>
      <vt:lpstr>Ai’tmad Departmental Plan 2014-2015 </vt:lpstr>
      <vt:lpstr>Monthly Goals</vt:lpstr>
      <vt:lpstr>Successes/Challenges</vt:lpstr>
    </vt:vector>
  </TitlesOfParts>
  <Company>FedEx Office and Print Services,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Sacrifice</dc:title>
  <dc:creator>FedEx Office</dc:creator>
  <cp:lastModifiedBy>Khalid Bhatti</cp:lastModifiedBy>
  <cp:revision>282</cp:revision>
  <dcterms:created xsi:type="dcterms:W3CDTF">2014-04-02T22:27:13Z</dcterms:created>
  <dcterms:modified xsi:type="dcterms:W3CDTF">2014-11-15T05:27:43Z</dcterms:modified>
</cp:coreProperties>
</file>