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9756775" cx="17345025"/>
  <p:notesSz cx="6858000" cy="9144000"/>
  <p:embeddedFontLst>
    <p:embeddedFont>
      <p:font typeface="Lato"/>
      <p:regular r:id="rId12"/>
      <p:bold r:id="rId13"/>
      <p:italic r:id="rId14"/>
      <p:boldItalic r:id="rId15"/>
    </p:embeddedFont>
    <p:embeddedFont>
      <p:font typeface="Maven Pro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F55A4B7-2AA6-4763-B3F8-50C43B3AB7E2}">
  <a:tblStyle styleId="{5F55A4B7-2AA6-4763-B3F8-50C43B3AB7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17" Type="http://schemas.openxmlformats.org/officeDocument/2006/relationships/font" Target="fonts/MavenPro-bold.fntdata"/><Relationship Id="rId16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a67264e93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a67264e9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a67264e93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a67264e9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a67264e93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a67264e9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a67264e9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a67264e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a67264e93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a67264e9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3300" u="none" cap="none" strike="noStrike">
                <a:solidFill>
                  <a:srgbClr val="525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21" lvl="1" marL="867221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7243" lvl="2" marL="1734444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10865" lvl="3" marL="2601665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1787" lvl="4" marL="3468887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5407" lvl="5" marL="4336108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9030" lvl="6" marL="5203330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51" lvl="7" marL="6070552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2" lvl="8" marL="6937772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98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867254" y="388463"/>
            <a:ext cx="5706394" cy="165323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1" i="0" sz="3800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6781424" y="388466"/>
            <a:ext cx="9696351" cy="83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60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565086" lvl="1" marL="914400" marR="0" rtl="0" algn="l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5299"/>
              <a:buFont typeface="Courier New"/>
              <a:buChar char="o"/>
              <a:defRPr b="0" i="0" sz="52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520700" lvl="2" marL="1371600" marR="0" rtl="0" algn="l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4600"/>
              <a:buFont typeface="Arial"/>
              <a:buChar char="•"/>
              <a:defRPr b="0" i="0" sz="46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69900" lvl="3" marL="18288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Courier New"/>
              <a:buChar char="o"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69900" lvl="4" marL="22860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867254" y="2041700"/>
            <a:ext cx="5706394" cy="66739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2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9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3399746" y="6976287"/>
            <a:ext cx="10407015" cy="80629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4"/>
          <p:cNvSpPr/>
          <p:nvPr>
            <p:ph idx="2" type="pic"/>
          </p:nvPr>
        </p:nvSpPr>
        <p:spPr>
          <a:xfrm>
            <a:off x="3399746" y="871786"/>
            <a:ext cx="10407015" cy="58540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60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21" lvl="1" marL="867221" marR="0" rtl="0" algn="l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b="0" i="0" sz="52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7243" lvl="2" marL="1734444" marR="0" rtl="0" algn="l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46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10865" lvl="3" marL="2601665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1787" lvl="4" marL="3468887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5407" lvl="5" marL="4336108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9030" lvl="6" marL="520333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51" lvl="7" marL="6070552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2" lvl="8" marL="6937772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399746" y="7661533"/>
            <a:ext cx="10407015" cy="11450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2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9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 rot="5400000">
            <a:off x="5453002" y="-2309169"/>
            <a:ext cx="6439020" cy="156105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 rot="5400000">
            <a:off x="10364019" y="2601849"/>
            <a:ext cx="8324878" cy="3902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 rot="5400000">
            <a:off x="2414216" y="-1156240"/>
            <a:ext cx="8324878" cy="114188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246356" y="700088"/>
            <a:ext cx="15610524" cy="26167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246357" y="3457494"/>
            <a:ext cx="16186495" cy="48738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215087" y="4216546"/>
            <a:ext cx="14743270" cy="1937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216863" y="2202660"/>
            <a:ext cx="14743270" cy="213429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78A8C"/>
              </a:buClr>
              <a:buSzPts val="1400"/>
              <a:buFont typeface="Arial"/>
              <a:buNone/>
              <a:defRPr b="0" i="0" sz="3300" u="none" cap="none" strike="noStrike">
                <a:solidFill>
                  <a:srgbClr val="878A8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4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0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27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 Column">
  <p:cSld name="1 Column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246040" y="3285822"/>
            <a:ext cx="1666881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 Column">
  <p:cSld name="2 Colum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246040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8616161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Column">
  <p:cSld name="3 Colum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246040" y="3354918"/>
            <a:ext cx="549700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2" type="body"/>
          </p:nvPr>
        </p:nvSpPr>
        <p:spPr>
          <a:xfrm>
            <a:off x="11411493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3" type="body"/>
          </p:nvPr>
        </p:nvSpPr>
        <p:spPr>
          <a:xfrm>
            <a:off x="5825591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 Column">
  <p:cSld name="4 Colum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246041" y="3354918"/>
            <a:ext cx="410489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2" type="body"/>
          </p:nvPr>
        </p:nvSpPr>
        <p:spPr>
          <a:xfrm>
            <a:off x="1280360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3" type="body"/>
          </p:nvPr>
        </p:nvSpPr>
        <p:spPr>
          <a:xfrm>
            <a:off x="4430810" y="3354918"/>
            <a:ext cx="410180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4" type="body"/>
          </p:nvPr>
        </p:nvSpPr>
        <p:spPr>
          <a:xfrm>
            <a:off x="861248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867251" y="300010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67252" y="1807159"/>
            <a:ext cx="7660720" cy="70829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44500" lvl="5" marL="27432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44500" lvl="6" marL="32004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44500" lvl="7" marL="36576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4500" lvl="8" marL="41148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795533" y="1808419"/>
            <a:ext cx="7660720" cy="70816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44500" lvl="5" marL="27432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44500" lvl="6" marL="32004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44500" lvl="7" marL="36576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4500" lvl="8" marL="41148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67252" y="2043002"/>
            <a:ext cx="7663731" cy="9101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4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67252" y="2892652"/>
            <a:ext cx="7663731" cy="56214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191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191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191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191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8795533" y="2043002"/>
            <a:ext cx="7666742" cy="9101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4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8795533" y="2892652"/>
            <a:ext cx="7666742" cy="56214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191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191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191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191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AEAE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67251" y="2276583"/>
            <a:ext cx="15610524" cy="64390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MKA_USA_Logo_GREY_XLarge.png" id="8" name="Google Shape;8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048855" y="9024007"/>
            <a:ext cx="2286000" cy="6471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drive.google.com/file/d/1CMCEraeljVV2JYubxsj53MmAske6SX2Z/view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anchorCtr="0" anchor="t" bIns="86725" lIns="173450" spcFirstLastPara="1" rIns="173450" wrap="square" tIns="86725">
            <a:no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Health &amp; Fitness MKA USA</a:t>
            </a:r>
            <a:endParaRPr b="0" i="0" sz="3300" u="none" cap="none" strike="noStrike">
              <a:solidFill>
                <a:srgbClr val="5255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" name="Google Shape;68;p17"/>
          <p:cNvSpPr txBox="1"/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anchorCtr="0" anchor="t" bIns="86725" lIns="173450" spcFirstLastPara="1" rIns="173450" wrap="square" tIns="86725">
            <a:no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Maven Pro"/>
              <a:buNone/>
            </a:pPr>
            <a:r>
              <a:rPr lang="en-US"/>
              <a:t>Sehat e Jismani </a:t>
            </a:r>
            <a:endParaRPr b="0" i="0" sz="9899" u="none" cap="none" strike="noStrik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81475" y="160274"/>
            <a:ext cx="15414300" cy="12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Message from Huzoor:</a:t>
            </a:r>
            <a:endParaRPr/>
          </a:p>
        </p:txBody>
      </p:sp>
      <p:pic>
        <p:nvPicPr>
          <p:cNvPr id="74" name="Google Shape;74;p18"/>
          <p:cNvPicPr preferRelativeResize="0"/>
          <p:nvPr/>
        </p:nvPicPr>
        <p:blipFill rotWithShape="1">
          <a:blip r:embed="rId3">
            <a:alphaModFix/>
          </a:blip>
          <a:srcRect b="4452" l="0" r="0" t="0"/>
          <a:stretch/>
        </p:blipFill>
        <p:spPr>
          <a:xfrm>
            <a:off x="3302450" y="1784900"/>
            <a:ext cx="9768550" cy="759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639250" y="700100"/>
            <a:ext cx="6651000" cy="148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Pray &amp; Play</a:t>
            </a:r>
            <a:endParaRPr sz="4800"/>
          </a:p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414700" y="2401000"/>
            <a:ext cx="9603900" cy="65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rPr b="1" lang="en-US" sz="4800"/>
              <a:t>“THE ULTIMATE GOAL IS TO BRING KHUDDAM CLOSE TO THE JAMAAT AND STAY AWAY FROM HARMFUL ‘FAZOOL’ ACTIVITIES” ~ Huzur (aba)</a:t>
            </a:r>
            <a:endParaRPr b="1" sz="4800"/>
          </a:p>
        </p:txBody>
      </p:sp>
      <p:pic>
        <p:nvPicPr>
          <p:cNvPr id="81" name="Google Shape;8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86800" y="2659657"/>
            <a:ext cx="6651000" cy="4437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246350" y="700100"/>
            <a:ext cx="15610500" cy="161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 Health</a:t>
            </a:r>
            <a:endParaRPr/>
          </a:p>
        </p:txBody>
      </p:sp>
      <p:sp>
        <p:nvSpPr>
          <p:cNvPr id="87" name="Google Shape;87;p20"/>
          <p:cNvSpPr txBox="1"/>
          <p:nvPr>
            <p:ph idx="1" type="body"/>
          </p:nvPr>
        </p:nvSpPr>
        <p:spPr>
          <a:xfrm>
            <a:off x="246353" y="3457500"/>
            <a:ext cx="8964900" cy="48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SeJ Health tip of the month</a:t>
            </a:r>
            <a:endParaRPr sz="3600"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Quarterly video</a:t>
            </a:r>
            <a:endParaRPr sz="3600"/>
          </a:p>
        </p:txBody>
      </p:sp>
      <p:pic>
        <p:nvPicPr>
          <p:cNvPr id="88" name="Google Shape;88;p20"/>
          <p:cNvPicPr preferRelativeResize="0"/>
          <p:nvPr/>
        </p:nvPicPr>
        <p:blipFill rotWithShape="1">
          <a:blip r:embed="rId3">
            <a:alphaModFix/>
          </a:blip>
          <a:srcRect b="27895" l="13424" r="14441" t="34104"/>
          <a:stretch/>
        </p:blipFill>
        <p:spPr>
          <a:xfrm>
            <a:off x="7578076" y="3754288"/>
            <a:ext cx="9243424" cy="224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title"/>
          </p:nvPr>
        </p:nvSpPr>
        <p:spPr>
          <a:xfrm>
            <a:off x="246350" y="700099"/>
            <a:ext cx="15610500" cy="142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Key Dates</a:t>
            </a:r>
            <a:endParaRPr/>
          </a:p>
        </p:txBody>
      </p:sp>
      <p:graphicFrame>
        <p:nvGraphicFramePr>
          <p:cNvPr id="94" name="Google Shape;94;p21"/>
          <p:cNvGraphicFramePr/>
          <p:nvPr/>
        </p:nvGraphicFramePr>
        <p:xfrm>
          <a:off x="952488" y="2537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{5F55A4B7-2AA6-4763-B3F8-50C43B3AB7E2}</a:tableStyleId>
              </a:tblPr>
              <a:tblGrid>
                <a:gridCol w="7720025"/>
                <a:gridCol w="7720025"/>
              </a:tblGrid>
              <a:tr h="986875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Key Dates</a:t>
                      </a:r>
                      <a:endParaRPr sz="3600"/>
                    </a:p>
                  </a:txBody>
                  <a:tcPr marT="91425" marB="91425" marR="91425" marL="9142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 hMerge="1"/>
              </a:tr>
              <a:tr h="613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Nov 1st, 18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Start of MKA Year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613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Q1,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Regional Sports Days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12272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April,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MIST Soccer/flag football/volleyball/badminton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12272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Spring/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Summer,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Ahmadiyya Basketball Camps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613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Summer,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MKA National Hike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613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Fall,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Nasir T20 cricket tournament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  <a:tr h="613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Fall, 19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MIST Basketball</a:t>
                      </a:r>
                      <a:endParaRPr sz="30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0" marB="0" marR="68575" marL="68575">
                    <a:lnL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FFFFFF"/>
                        </a:gs>
                        <a:gs pos="100000">
                          <a:srgbClr val="B3B3B3"/>
                        </a:gs>
                      </a:gsLst>
                      <a:path path="circle">
                        <a:fillToRect b="50%" l="50%" r="50%" t="50%"/>
                      </a:path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>
            <p:ph type="title"/>
          </p:nvPr>
        </p:nvSpPr>
        <p:spPr>
          <a:xfrm>
            <a:off x="246350" y="700099"/>
            <a:ext cx="15610500" cy="124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MIST</a:t>
            </a:r>
            <a:endParaRPr/>
          </a:p>
        </p:txBody>
      </p:sp>
      <p:sp>
        <p:nvSpPr>
          <p:cNvPr id="100" name="Google Shape;100;p22"/>
          <p:cNvSpPr txBox="1"/>
          <p:nvPr>
            <p:ph idx="1" type="body"/>
          </p:nvPr>
        </p:nvSpPr>
        <p:spPr>
          <a:xfrm>
            <a:off x="384050" y="2770675"/>
            <a:ext cx="9569400" cy="647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2 Events </a:t>
            </a:r>
            <a:r>
              <a:rPr lang="en-US" sz="3600"/>
              <a:t>Including Basketball, Soccer, Flag football, Volleyball, Strongman, and Badminton</a:t>
            </a:r>
            <a:endParaRPr sz="3600"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Expected dates: Spring 2019 and Fall 2019</a:t>
            </a:r>
            <a:endParaRPr sz="3600"/>
          </a:p>
          <a:p>
            <a:pPr indent="0" lvl="0" marL="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Attendance in 2018: 350</a:t>
            </a:r>
            <a:endParaRPr sz="3600"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-457200" lvl="0" marL="457200" rtl="0" algn="l">
              <a:spcBef>
                <a:spcPts val="660"/>
              </a:spcBef>
              <a:spcAft>
                <a:spcPts val="0"/>
              </a:spcAft>
              <a:buSzPts val="3600"/>
              <a:buChar char="●"/>
            </a:pPr>
            <a:r>
              <a:rPr lang="en-US" sz="3600"/>
              <a:t>Qaideen and Regional Qaideen should Encourage their Majalis to attend</a:t>
            </a:r>
            <a:endParaRPr sz="3600"/>
          </a:p>
        </p:txBody>
      </p:sp>
      <p:pic>
        <p:nvPicPr>
          <p:cNvPr id="101" name="Google Shape;101;p22" title="KB MIST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15825" y="3054750"/>
            <a:ext cx="7061375" cy="5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KA_USA_Template">
  <a:themeElements>
    <a:clrScheme name="Custom 8">
      <a:dk1>
        <a:srgbClr val="2E6482"/>
      </a:dk1>
      <a:lt1>
        <a:srgbClr val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