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2" r:id="rId7"/>
    <p:sldId id="263" r:id="rId8"/>
    <p:sldId id="265" r:id="rId9"/>
    <p:sldId id="26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6" autoAdjust="0"/>
    <p:restoredTop sz="94660"/>
  </p:normalViewPr>
  <p:slideViewPr>
    <p:cSldViewPr snapToGrid="0">
      <p:cViewPr varScale="1">
        <p:scale>
          <a:sx n="90" d="100"/>
          <a:sy n="90" d="100"/>
        </p:scale>
        <p:origin x="48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4A1ACFD-4D62-44A4-A0BE-F32E8810BB4F}" type="datetimeFigureOut">
              <a:rPr lang="en-US" smtClean="0"/>
              <a:t>4/29/2018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413F02-0E64-42BB-BD6A-07428758DE9F}" type="slidenum">
              <a:rPr lang="en-US" smtClean="0"/>
              <a:t>‹#›</a:t>
            </a:fld>
            <a:endParaRPr lang="en-US"/>
          </a:p>
        </p:txBody>
      </p:sp>
    </p:spTree>
    <p:extLst>
      <p:ext uri="{BB962C8B-B14F-4D97-AF65-F5344CB8AC3E}">
        <p14:creationId xmlns:p14="http://schemas.microsoft.com/office/powerpoint/2010/main" val="269667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A1ACFD-4D62-44A4-A0BE-F32E8810BB4F}" type="datetimeFigureOut">
              <a:rPr lang="en-US" smtClean="0"/>
              <a:t>4/29/2018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413F02-0E64-42BB-BD6A-07428758DE9F}" type="slidenum">
              <a:rPr lang="en-US" smtClean="0"/>
              <a:t>‹#›</a:t>
            </a:fld>
            <a:endParaRPr lang="en-US"/>
          </a:p>
        </p:txBody>
      </p:sp>
    </p:spTree>
    <p:extLst>
      <p:ext uri="{BB962C8B-B14F-4D97-AF65-F5344CB8AC3E}">
        <p14:creationId xmlns:p14="http://schemas.microsoft.com/office/powerpoint/2010/main" val="3510310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A1ACFD-4D62-44A4-A0BE-F32E8810BB4F}" type="datetimeFigureOut">
              <a:rPr lang="en-US" smtClean="0"/>
              <a:t>4/29/2018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413F02-0E64-42BB-BD6A-07428758DE9F}" type="slidenum">
              <a:rPr lang="en-US" smtClean="0"/>
              <a:t>‹#›</a:t>
            </a:fld>
            <a:endParaRPr lang="en-US"/>
          </a:p>
        </p:txBody>
      </p:sp>
    </p:spTree>
    <p:extLst>
      <p:ext uri="{BB962C8B-B14F-4D97-AF65-F5344CB8AC3E}">
        <p14:creationId xmlns:p14="http://schemas.microsoft.com/office/powerpoint/2010/main" val="362564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A1ACFD-4D62-44A4-A0BE-F32E8810BB4F}" type="datetimeFigureOut">
              <a:rPr lang="en-US" smtClean="0"/>
              <a:t>4/29/2018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413F02-0E64-42BB-BD6A-07428758DE9F}" type="slidenum">
              <a:rPr lang="en-US" smtClean="0"/>
              <a:t>‹#›</a:t>
            </a:fld>
            <a:endParaRPr lang="en-US"/>
          </a:p>
        </p:txBody>
      </p:sp>
    </p:spTree>
    <p:extLst>
      <p:ext uri="{BB962C8B-B14F-4D97-AF65-F5344CB8AC3E}">
        <p14:creationId xmlns:p14="http://schemas.microsoft.com/office/powerpoint/2010/main" val="3879345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A1ACFD-4D62-44A4-A0BE-F32E8810BB4F}" type="datetimeFigureOut">
              <a:rPr lang="en-US" smtClean="0"/>
              <a:t>4/29/2018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413F02-0E64-42BB-BD6A-07428758DE9F}" type="slidenum">
              <a:rPr lang="en-US" smtClean="0"/>
              <a:t>‹#›</a:t>
            </a:fld>
            <a:endParaRPr lang="en-US"/>
          </a:p>
        </p:txBody>
      </p:sp>
    </p:spTree>
    <p:extLst>
      <p:ext uri="{BB962C8B-B14F-4D97-AF65-F5344CB8AC3E}">
        <p14:creationId xmlns:p14="http://schemas.microsoft.com/office/powerpoint/2010/main" val="3917391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A1ACFD-4D62-44A4-A0BE-F32E8810BB4F}" type="datetimeFigureOut">
              <a:rPr lang="en-US" smtClean="0"/>
              <a:t>4/29/2018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413F02-0E64-42BB-BD6A-07428758DE9F}" type="slidenum">
              <a:rPr lang="en-US" smtClean="0"/>
              <a:t>‹#›</a:t>
            </a:fld>
            <a:endParaRPr lang="en-US"/>
          </a:p>
        </p:txBody>
      </p:sp>
    </p:spTree>
    <p:extLst>
      <p:ext uri="{BB962C8B-B14F-4D97-AF65-F5344CB8AC3E}">
        <p14:creationId xmlns:p14="http://schemas.microsoft.com/office/powerpoint/2010/main" val="3618760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A1ACFD-4D62-44A4-A0BE-F32E8810BB4F}" type="datetimeFigureOut">
              <a:rPr lang="en-US" smtClean="0"/>
              <a:t>4/29/2018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413F02-0E64-42BB-BD6A-07428758DE9F}" type="slidenum">
              <a:rPr lang="en-US" smtClean="0"/>
              <a:t>‹#›</a:t>
            </a:fld>
            <a:endParaRPr lang="en-US"/>
          </a:p>
        </p:txBody>
      </p:sp>
    </p:spTree>
    <p:extLst>
      <p:ext uri="{BB962C8B-B14F-4D97-AF65-F5344CB8AC3E}">
        <p14:creationId xmlns:p14="http://schemas.microsoft.com/office/powerpoint/2010/main" val="1667313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A1ACFD-4D62-44A4-A0BE-F32E8810BB4F}" type="datetimeFigureOut">
              <a:rPr lang="en-US" smtClean="0"/>
              <a:t>4/29/2018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413F02-0E64-42BB-BD6A-07428758DE9F}" type="slidenum">
              <a:rPr lang="en-US" smtClean="0"/>
              <a:t>‹#›</a:t>
            </a:fld>
            <a:endParaRPr lang="en-US"/>
          </a:p>
        </p:txBody>
      </p:sp>
    </p:spTree>
    <p:extLst>
      <p:ext uri="{BB962C8B-B14F-4D97-AF65-F5344CB8AC3E}">
        <p14:creationId xmlns:p14="http://schemas.microsoft.com/office/powerpoint/2010/main" val="163309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A1ACFD-4D62-44A4-A0BE-F32E8810BB4F}" type="datetimeFigureOut">
              <a:rPr lang="en-US" smtClean="0"/>
              <a:t>4/29/2018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413F02-0E64-42BB-BD6A-07428758DE9F}" type="slidenum">
              <a:rPr lang="en-US" smtClean="0"/>
              <a:t>‹#›</a:t>
            </a:fld>
            <a:endParaRPr lang="en-US"/>
          </a:p>
        </p:txBody>
      </p:sp>
    </p:spTree>
    <p:extLst>
      <p:ext uri="{BB962C8B-B14F-4D97-AF65-F5344CB8AC3E}">
        <p14:creationId xmlns:p14="http://schemas.microsoft.com/office/powerpoint/2010/main" val="1322404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4A1ACFD-4D62-44A4-A0BE-F32E8810BB4F}" type="datetimeFigureOut">
              <a:rPr lang="en-US" smtClean="0"/>
              <a:t>4/29/2018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413F02-0E64-42BB-BD6A-07428758DE9F}" type="slidenum">
              <a:rPr lang="en-US" smtClean="0"/>
              <a:t>‹#›</a:t>
            </a:fld>
            <a:endParaRPr lang="en-US"/>
          </a:p>
        </p:txBody>
      </p:sp>
    </p:spTree>
    <p:extLst>
      <p:ext uri="{BB962C8B-B14F-4D97-AF65-F5344CB8AC3E}">
        <p14:creationId xmlns:p14="http://schemas.microsoft.com/office/powerpoint/2010/main" val="552787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4A1ACFD-4D62-44A4-A0BE-F32E8810BB4F}" type="datetimeFigureOut">
              <a:rPr lang="en-US" smtClean="0"/>
              <a:t>4/29/2018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413F02-0E64-42BB-BD6A-07428758DE9F}" type="slidenum">
              <a:rPr lang="en-US" smtClean="0"/>
              <a:t>‹#›</a:t>
            </a:fld>
            <a:endParaRPr lang="en-US"/>
          </a:p>
        </p:txBody>
      </p:sp>
    </p:spTree>
    <p:extLst>
      <p:ext uri="{BB962C8B-B14F-4D97-AF65-F5344CB8AC3E}">
        <p14:creationId xmlns:p14="http://schemas.microsoft.com/office/powerpoint/2010/main" val="3044113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A1ACFD-4D62-44A4-A0BE-F32E8810BB4F}" type="datetimeFigureOut">
              <a:rPr lang="en-US" smtClean="0"/>
              <a:t>4/29/2018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413F02-0E64-42BB-BD6A-07428758DE9F}" type="slidenum">
              <a:rPr lang="en-US" smtClean="0"/>
              <a:t>‹#›</a:t>
            </a:fld>
            <a:endParaRPr lang="en-US"/>
          </a:p>
        </p:txBody>
      </p:sp>
    </p:spTree>
    <p:extLst>
      <p:ext uri="{BB962C8B-B14F-4D97-AF65-F5344CB8AC3E}">
        <p14:creationId xmlns:p14="http://schemas.microsoft.com/office/powerpoint/2010/main" val="1530700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letters@mkausa.org"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37029" y="1338122"/>
            <a:ext cx="9717944" cy="2210856"/>
          </a:xfrm>
        </p:spPr>
        <p:txBody>
          <a:bodyPr>
            <a:noAutofit/>
          </a:bodyPr>
          <a:lstStyle/>
          <a:p>
            <a:pPr>
              <a:defRPr/>
            </a:pPr>
            <a:r>
              <a:rPr lang="en-US" sz="4639" b="1" dirty="0" err="1">
                <a:effectLst>
                  <a:outerShdw blurRad="38100" dist="38100" dir="2700000" algn="tl">
                    <a:srgbClr val="000000">
                      <a:alpha val="43137"/>
                    </a:srgbClr>
                  </a:outerShdw>
                </a:effectLst>
                <a:latin typeface="Maven Pro Medium" panose="02000000000000000000" pitchFamily="2" charset="0"/>
              </a:rPr>
              <a:t>Khalifa’s</a:t>
            </a:r>
            <a:r>
              <a:rPr lang="en-US" sz="4639" b="1" dirty="0">
                <a:effectLst>
                  <a:outerShdw blurRad="38100" dist="38100" dir="2700000" algn="tl">
                    <a:srgbClr val="000000">
                      <a:alpha val="43137"/>
                    </a:srgbClr>
                  </a:outerShdw>
                </a:effectLst>
                <a:latin typeface="Maven Pro Medium" panose="02000000000000000000" pitchFamily="2" charset="0"/>
              </a:rPr>
              <a:t> Love for the </a:t>
            </a:r>
            <a:r>
              <a:rPr lang="en-US" sz="4639" b="1" dirty="0" err="1">
                <a:effectLst>
                  <a:outerShdw blurRad="38100" dist="38100" dir="2700000" algn="tl">
                    <a:srgbClr val="000000">
                      <a:alpha val="43137"/>
                    </a:srgbClr>
                  </a:outerShdw>
                </a:effectLst>
                <a:latin typeface="Maven Pro Medium" panose="02000000000000000000" pitchFamily="2" charset="0"/>
              </a:rPr>
              <a:t>Jama’at</a:t>
            </a:r>
            <a:br>
              <a:rPr lang="en-US" sz="4639" b="1" dirty="0">
                <a:effectLst>
                  <a:outerShdw blurRad="38100" dist="38100" dir="2700000" algn="tl">
                    <a:srgbClr val="000000">
                      <a:alpha val="43137"/>
                    </a:srgbClr>
                  </a:outerShdw>
                </a:effectLst>
                <a:latin typeface="Maven Pro Medium" panose="02000000000000000000" pitchFamily="2" charset="0"/>
              </a:rPr>
            </a:br>
            <a:r>
              <a:rPr lang="en-US" sz="4639" b="1" dirty="0">
                <a:effectLst>
                  <a:outerShdw blurRad="38100" dist="38100" dir="2700000" algn="tl">
                    <a:srgbClr val="000000">
                      <a:alpha val="43137"/>
                    </a:srgbClr>
                  </a:outerShdw>
                </a:effectLst>
                <a:latin typeface="Maven Pro Medium" panose="02000000000000000000" pitchFamily="2" charset="0"/>
              </a:rPr>
              <a:t>and our Responsibilities</a:t>
            </a:r>
            <a:endParaRPr lang="en-US" sz="4639" b="1" dirty="0">
              <a:effectLst>
                <a:outerShdw blurRad="38100" dist="38100" dir="2700000" algn="tl">
                  <a:srgbClr val="000000">
                    <a:alpha val="43137"/>
                  </a:srgbClr>
                </a:outerShdw>
              </a:effectLst>
            </a:endParaRPr>
          </a:p>
        </p:txBody>
      </p:sp>
      <p:sp>
        <p:nvSpPr>
          <p:cNvPr id="4098" name="Subtitle 2"/>
          <p:cNvSpPr>
            <a:spLocks noGrp="1"/>
          </p:cNvSpPr>
          <p:nvPr>
            <p:ph type="subTitle" idx="1"/>
          </p:nvPr>
        </p:nvSpPr>
        <p:spPr>
          <a:xfrm>
            <a:off x="1828999" y="4505574"/>
            <a:ext cx="8534003" cy="1014305"/>
          </a:xfrm>
        </p:spPr>
        <p:txBody>
          <a:bodyPr>
            <a:normAutofit/>
          </a:bodyPr>
          <a:lstStyle/>
          <a:p>
            <a:pPr>
              <a:spcBef>
                <a:spcPct val="0"/>
              </a:spcBef>
            </a:pPr>
            <a:r>
              <a:rPr lang="en-US" altLang="x-none" sz="2812" dirty="0">
                <a:latin typeface="Aleo Light" charset="0"/>
                <a:ea typeface="MS PGothic" charset="-128"/>
                <a:cs typeface="Lato" charset="0"/>
              </a:rPr>
              <a:t>Monthly </a:t>
            </a:r>
            <a:r>
              <a:rPr lang="en-US" altLang="x-none" sz="2812" dirty="0" err="1">
                <a:latin typeface="Aleo Light" charset="0"/>
                <a:ea typeface="MS PGothic" charset="-128"/>
                <a:cs typeface="Lato" charset="0"/>
              </a:rPr>
              <a:t>Taleem</a:t>
            </a:r>
            <a:r>
              <a:rPr lang="en-US" altLang="x-none" sz="2812" dirty="0">
                <a:latin typeface="Aleo Light" charset="0"/>
                <a:ea typeface="MS PGothic" charset="-128"/>
                <a:cs typeface="Lato" charset="0"/>
              </a:rPr>
              <a:t> Focus Slides</a:t>
            </a:r>
            <a:br>
              <a:rPr lang="en-US" altLang="x-none" sz="2812" dirty="0">
                <a:latin typeface="Aleo Light" charset="0"/>
                <a:ea typeface="MS PGothic" charset="-128"/>
                <a:cs typeface="Lato" charset="0"/>
              </a:rPr>
            </a:br>
            <a:r>
              <a:rPr lang="en-US" altLang="x-none" sz="2812" dirty="0">
                <a:latin typeface="Aleo Light" charset="0"/>
                <a:ea typeface="MS PGothic" charset="-128"/>
                <a:cs typeface="Lato" charset="0"/>
              </a:rPr>
              <a:t>May 2018</a:t>
            </a:r>
          </a:p>
        </p:txBody>
      </p:sp>
      <p:pic>
        <p:nvPicPr>
          <p:cNvPr id="4" name="Picture 3">
            <a:extLst>
              <a:ext uri="{FF2B5EF4-FFF2-40B4-BE49-F238E27FC236}">
                <a16:creationId xmlns:a16="http://schemas.microsoft.com/office/drawing/2014/main" id="{F0D49BFD-EE15-6A4C-8ED7-ED543230AD16}"/>
              </a:ext>
            </a:extLst>
          </p:cNvPr>
          <p:cNvPicPr>
            <a:picLocks noChangeAspect="1"/>
          </p:cNvPicPr>
          <p:nvPr/>
        </p:nvPicPr>
        <p:blipFill>
          <a:blip r:embed="rId2"/>
          <a:stretch>
            <a:fillRect/>
          </a:stretch>
        </p:blipFill>
        <p:spPr>
          <a:xfrm>
            <a:off x="10412099" y="6229706"/>
            <a:ext cx="1651455" cy="535607"/>
          </a:xfrm>
          <a:prstGeom prst="rect">
            <a:avLst/>
          </a:prstGeom>
        </p:spPr>
      </p:pic>
      <p:sp>
        <p:nvSpPr>
          <p:cNvPr id="7" name="Title 1"/>
          <p:cNvSpPr txBox="1">
            <a:spLocks/>
          </p:cNvSpPr>
          <p:nvPr/>
        </p:nvSpPr>
        <p:spPr>
          <a:xfrm>
            <a:off x="2517978" y="1866480"/>
            <a:ext cx="9545576" cy="1056717"/>
          </a:xfrm>
          <a:prstGeom prst="rect">
            <a:avLst/>
          </a:prstGeom>
        </p:spPr>
        <p:txBody>
          <a:bodyPr vert="horz" lIns="64273" tIns="32136" rIns="64273" bIns="32136" rtlCol="0" anchor="b">
            <a:noAutofit/>
          </a:bodyPr>
          <a:lstStyle>
            <a:lvl1pPr algn="ctr" defTabSz="1300917" rtl="0" eaLnBrk="1" latinLnBrk="0" hangingPunct="1">
              <a:lnSpc>
                <a:spcPct val="90000"/>
              </a:lnSpc>
              <a:spcBef>
                <a:spcPct val="0"/>
              </a:spcBef>
              <a:buNone/>
              <a:defRPr sz="8536" kern="1200">
                <a:solidFill>
                  <a:schemeClr val="tx1"/>
                </a:solidFill>
                <a:latin typeface="+mj-lt"/>
                <a:ea typeface="+mj-ea"/>
                <a:cs typeface="+mj-cs"/>
              </a:defRPr>
            </a:lvl1pPr>
          </a:lstStyle>
          <a:p>
            <a:pPr>
              <a:defRPr/>
            </a:pPr>
            <a:endParaRPr lang="en-US" sz="4639" i="1" dirty="0">
              <a:latin typeface="+mn-lt"/>
            </a:endParaRPr>
          </a:p>
        </p:txBody>
      </p:sp>
    </p:spTree>
    <p:extLst>
      <p:ext uri="{BB962C8B-B14F-4D97-AF65-F5344CB8AC3E}">
        <p14:creationId xmlns:p14="http://schemas.microsoft.com/office/powerpoint/2010/main" val="2085694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title"/>
          </p:nvPr>
        </p:nvSpPr>
        <p:spPr>
          <a:xfrm>
            <a:off x="838307" y="365127"/>
            <a:ext cx="10515386" cy="1325563"/>
          </a:xfrm>
        </p:spPr>
        <p:txBody>
          <a:bodyPr/>
          <a:lstStyle/>
          <a:p>
            <a:pPr algn="ctr"/>
            <a:r>
              <a:rPr lang="en-US" altLang="x-none" dirty="0">
                <a:effectLst>
                  <a:outerShdw blurRad="38100" dist="38100" dir="2700000" algn="tl">
                    <a:srgbClr val="000000">
                      <a:alpha val="43137"/>
                    </a:srgbClr>
                  </a:outerShdw>
                </a:effectLst>
                <a:latin typeface="Maven Pro Regular" charset="0"/>
                <a:cs typeface="Maven Pro Regular" charset="0"/>
              </a:rPr>
              <a:t>Personal Attributes of a </a:t>
            </a:r>
            <a:r>
              <a:rPr lang="en-US" altLang="x-none" dirty="0" err="1">
                <a:effectLst>
                  <a:outerShdw blurRad="38100" dist="38100" dir="2700000" algn="tl">
                    <a:srgbClr val="000000">
                      <a:alpha val="43137"/>
                    </a:srgbClr>
                  </a:outerShdw>
                </a:effectLst>
                <a:latin typeface="Maven Pro Regular" charset="0"/>
                <a:cs typeface="Maven Pro Regular" charset="0"/>
              </a:rPr>
              <a:t>Khalifa</a:t>
            </a:r>
            <a:endParaRPr lang="en-US" altLang="x-none" dirty="0">
              <a:effectLst>
                <a:outerShdw blurRad="38100" dist="38100" dir="2700000" algn="tl">
                  <a:srgbClr val="000000">
                    <a:alpha val="43137"/>
                  </a:srgbClr>
                </a:outerShdw>
              </a:effectLst>
              <a:latin typeface="Maven Pro Regular" charset="0"/>
              <a:cs typeface="Maven Pro Regular" charset="0"/>
            </a:endParaRPr>
          </a:p>
        </p:txBody>
      </p:sp>
      <p:sp>
        <p:nvSpPr>
          <p:cNvPr id="5" name="Content Placeholder 4"/>
          <p:cNvSpPr>
            <a:spLocks noGrp="1"/>
          </p:cNvSpPr>
          <p:nvPr>
            <p:ph idx="1"/>
          </p:nvPr>
        </p:nvSpPr>
        <p:spPr>
          <a:xfrm>
            <a:off x="838308" y="1318437"/>
            <a:ext cx="11353569" cy="4858527"/>
          </a:xfrm>
        </p:spPr>
        <p:txBody>
          <a:bodyPr>
            <a:normAutofit fontScale="92500" lnSpcReduction="20000"/>
          </a:bodyPr>
          <a:lstStyle/>
          <a:p>
            <a:endParaRPr lang="en-US" dirty="0"/>
          </a:p>
          <a:p>
            <a:r>
              <a:rPr lang="en-US" dirty="0"/>
              <a:t>Khilafat after Prophethood is a Divinely established institution and the </a:t>
            </a:r>
            <a:r>
              <a:rPr lang="en-US" u="sng" dirty="0"/>
              <a:t>Khalifa is chosen by Allah the Almighty</a:t>
            </a:r>
            <a:br>
              <a:rPr lang="en-US" u="sng" dirty="0"/>
            </a:br>
            <a:endParaRPr lang="en-US" u="sng" dirty="0"/>
          </a:p>
          <a:p>
            <a:r>
              <a:rPr lang="en-US" dirty="0"/>
              <a:t>Being a Divinely chosen one, </a:t>
            </a:r>
            <a:r>
              <a:rPr lang="en-US" u="sng" dirty="0"/>
              <a:t>a Khalifa is bestowed with all the necessary attributes and capacities</a:t>
            </a:r>
            <a:r>
              <a:rPr lang="en-US" dirty="0"/>
              <a:t> to:</a:t>
            </a:r>
          </a:p>
          <a:p>
            <a:pPr lvl="1">
              <a:buFont typeface="Wingdings" panose="05000000000000000000" pitchFamily="2" charset="2"/>
              <a:buChar char="q"/>
            </a:pPr>
            <a:endParaRPr lang="en-US" dirty="0"/>
          </a:p>
          <a:p>
            <a:pPr lvl="1">
              <a:buFont typeface="Wingdings" panose="05000000000000000000" pitchFamily="2" charset="2"/>
              <a:buChar char="q"/>
            </a:pPr>
            <a:r>
              <a:rPr lang="en-US" dirty="0"/>
              <a:t>Lead the </a:t>
            </a:r>
            <a:r>
              <a:rPr lang="en-US" dirty="0" err="1"/>
              <a:t>Jama’at</a:t>
            </a:r>
            <a:r>
              <a:rPr lang="en-US" dirty="0"/>
              <a:t> and administer the system (</a:t>
            </a:r>
            <a:r>
              <a:rPr lang="en-US" dirty="0" err="1"/>
              <a:t>Nizaam</a:t>
            </a:r>
            <a:r>
              <a:rPr lang="en-US" dirty="0"/>
              <a:t>) of the </a:t>
            </a:r>
            <a:r>
              <a:rPr lang="en-US" dirty="0" err="1"/>
              <a:t>Jama’at</a:t>
            </a:r>
            <a:endParaRPr lang="en-US" dirty="0"/>
          </a:p>
          <a:p>
            <a:pPr lvl="1">
              <a:buFont typeface="Wingdings" panose="05000000000000000000" pitchFamily="2" charset="2"/>
              <a:buChar char="q"/>
            </a:pPr>
            <a:endParaRPr lang="en-US" dirty="0"/>
          </a:p>
          <a:p>
            <a:pPr lvl="1">
              <a:buFont typeface="Wingdings" panose="05000000000000000000" pitchFamily="2" charset="2"/>
              <a:buChar char="q"/>
            </a:pPr>
            <a:r>
              <a:rPr lang="en-US" dirty="0"/>
              <a:t>Establish a living relationship between Allah and the members of the </a:t>
            </a:r>
            <a:r>
              <a:rPr lang="en-US" dirty="0" err="1"/>
              <a:t>Jama’at</a:t>
            </a:r>
            <a:endParaRPr lang="en-US" dirty="0"/>
          </a:p>
          <a:p>
            <a:pPr lvl="1">
              <a:buFont typeface="Wingdings" panose="05000000000000000000" pitchFamily="2" charset="2"/>
              <a:buChar char="q"/>
            </a:pPr>
            <a:endParaRPr lang="en-US" dirty="0"/>
          </a:p>
          <a:p>
            <a:pPr lvl="1">
              <a:buFont typeface="Wingdings" panose="05000000000000000000" pitchFamily="2" charset="2"/>
              <a:buChar char="q"/>
            </a:pPr>
            <a:r>
              <a:rPr lang="en-US" dirty="0"/>
              <a:t>Using his Divinely granted wisdom, continuously guide the members about contemporary religious and worldly issues</a:t>
            </a:r>
          </a:p>
          <a:p>
            <a:pPr marL="457208" lvl="1" indent="0">
              <a:buNone/>
            </a:pPr>
            <a:endParaRPr lang="en-US" dirty="0"/>
          </a:p>
          <a:p>
            <a:pPr lvl="1">
              <a:buFont typeface="Wingdings" panose="05000000000000000000" pitchFamily="2" charset="2"/>
              <a:buChar char="q"/>
            </a:pPr>
            <a:r>
              <a:rPr lang="en-US" dirty="0"/>
              <a:t>Feel the pain of the members and pray to Allah for them</a:t>
            </a:r>
          </a:p>
        </p:txBody>
      </p:sp>
      <p:pic>
        <p:nvPicPr>
          <p:cNvPr id="4" name="Picture 3">
            <a:extLst>
              <a:ext uri="{FF2B5EF4-FFF2-40B4-BE49-F238E27FC236}">
                <a16:creationId xmlns:a16="http://schemas.microsoft.com/office/drawing/2014/main" id="{CC996A30-76D4-674A-8904-3A055891DB62}"/>
              </a:ext>
            </a:extLst>
          </p:cNvPr>
          <p:cNvPicPr>
            <a:picLocks noChangeAspect="1"/>
          </p:cNvPicPr>
          <p:nvPr/>
        </p:nvPicPr>
        <p:blipFill>
          <a:blip r:embed="rId2"/>
          <a:stretch>
            <a:fillRect/>
          </a:stretch>
        </p:blipFill>
        <p:spPr>
          <a:xfrm>
            <a:off x="10412099" y="6255415"/>
            <a:ext cx="1651455" cy="535607"/>
          </a:xfrm>
          <a:prstGeom prst="rect">
            <a:avLst/>
          </a:prstGeom>
        </p:spPr>
      </p:pic>
    </p:spTree>
    <p:extLst>
      <p:ext uri="{BB962C8B-B14F-4D97-AF65-F5344CB8AC3E}">
        <p14:creationId xmlns:p14="http://schemas.microsoft.com/office/powerpoint/2010/main" val="2250769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title"/>
          </p:nvPr>
        </p:nvSpPr>
        <p:spPr>
          <a:xfrm>
            <a:off x="838307" y="365127"/>
            <a:ext cx="10515386" cy="1325563"/>
          </a:xfrm>
        </p:spPr>
        <p:txBody>
          <a:bodyPr/>
          <a:lstStyle/>
          <a:p>
            <a:pPr algn="ctr"/>
            <a:r>
              <a:rPr lang="en-US" altLang="x-none" dirty="0">
                <a:effectLst>
                  <a:outerShdw blurRad="38100" dist="38100" dir="2700000" algn="tl">
                    <a:srgbClr val="000000">
                      <a:alpha val="43137"/>
                    </a:srgbClr>
                  </a:outerShdw>
                </a:effectLst>
                <a:latin typeface="Maven Pro Regular" charset="0"/>
                <a:cs typeface="Maven Pro Regular" charset="0"/>
              </a:rPr>
              <a:t>Examples of Love and Compassion</a:t>
            </a:r>
          </a:p>
        </p:txBody>
      </p:sp>
      <p:sp>
        <p:nvSpPr>
          <p:cNvPr id="5" name="Content Placeholder 4"/>
          <p:cNvSpPr>
            <a:spLocks noGrp="1"/>
          </p:cNvSpPr>
          <p:nvPr>
            <p:ph idx="1"/>
          </p:nvPr>
        </p:nvSpPr>
        <p:spPr>
          <a:xfrm>
            <a:off x="419216" y="1825626"/>
            <a:ext cx="11353569" cy="4351338"/>
          </a:xfrm>
        </p:spPr>
        <p:txBody>
          <a:bodyPr>
            <a:normAutofit/>
          </a:bodyPr>
          <a:lstStyle/>
          <a:p>
            <a:pPr marL="0" indent="0" algn="ctr">
              <a:buNone/>
            </a:pPr>
            <a:endParaRPr lang="en-US" dirty="0"/>
          </a:p>
          <a:p>
            <a:pPr marL="0" indent="0" algn="ctr">
              <a:buNone/>
            </a:pPr>
            <a:endParaRPr lang="en-US" dirty="0"/>
          </a:p>
          <a:p>
            <a:pPr marL="0" indent="0" algn="ctr">
              <a:buNone/>
            </a:pPr>
            <a:r>
              <a:rPr lang="en-US" dirty="0"/>
              <a:t>The life of every </a:t>
            </a:r>
            <a:r>
              <a:rPr lang="en-US" dirty="0" err="1"/>
              <a:t>Khalifa</a:t>
            </a:r>
            <a:r>
              <a:rPr lang="en-US" dirty="0"/>
              <a:t> is full of countless stories of his love and compassion for the </a:t>
            </a:r>
            <a:r>
              <a:rPr lang="en-US" dirty="0" err="1"/>
              <a:t>Jama’at</a:t>
            </a:r>
            <a:r>
              <a:rPr lang="en-US" dirty="0"/>
              <a:t>. Some of such examples will now be presented from the life of each </a:t>
            </a:r>
            <a:r>
              <a:rPr lang="en-US" dirty="0" err="1"/>
              <a:t>Khalifa</a:t>
            </a:r>
            <a:r>
              <a:rPr lang="en-US" dirty="0"/>
              <a:t> of Promised </a:t>
            </a:r>
            <a:r>
              <a:rPr lang="en-US" dirty="0" err="1"/>
              <a:t>Messiah</a:t>
            </a:r>
            <a:r>
              <a:rPr lang="en-US" baseline="30000" dirty="0" err="1"/>
              <a:t>as</a:t>
            </a:r>
            <a:endParaRPr lang="en-US" baseline="30000" dirty="0"/>
          </a:p>
        </p:txBody>
      </p:sp>
      <p:pic>
        <p:nvPicPr>
          <p:cNvPr id="4" name="Picture 3">
            <a:extLst>
              <a:ext uri="{FF2B5EF4-FFF2-40B4-BE49-F238E27FC236}">
                <a16:creationId xmlns:a16="http://schemas.microsoft.com/office/drawing/2014/main" id="{CC996A30-76D4-674A-8904-3A055891DB62}"/>
              </a:ext>
            </a:extLst>
          </p:cNvPr>
          <p:cNvPicPr>
            <a:picLocks noChangeAspect="1"/>
          </p:cNvPicPr>
          <p:nvPr/>
        </p:nvPicPr>
        <p:blipFill>
          <a:blip r:embed="rId2"/>
          <a:stretch>
            <a:fillRect/>
          </a:stretch>
        </p:blipFill>
        <p:spPr>
          <a:xfrm>
            <a:off x="10412099" y="6255415"/>
            <a:ext cx="1651455" cy="535607"/>
          </a:xfrm>
          <a:prstGeom prst="rect">
            <a:avLst/>
          </a:prstGeom>
        </p:spPr>
      </p:pic>
    </p:spTree>
    <p:extLst>
      <p:ext uri="{BB962C8B-B14F-4D97-AF65-F5344CB8AC3E}">
        <p14:creationId xmlns:p14="http://schemas.microsoft.com/office/powerpoint/2010/main" val="183998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title"/>
          </p:nvPr>
        </p:nvSpPr>
        <p:spPr>
          <a:xfrm>
            <a:off x="838307" y="1"/>
            <a:ext cx="10515386" cy="1325563"/>
          </a:xfrm>
        </p:spPr>
        <p:txBody>
          <a:bodyPr>
            <a:normAutofit/>
          </a:bodyPr>
          <a:lstStyle/>
          <a:p>
            <a:pPr algn="ctr"/>
            <a:r>
              <a:rPr lang="en-US" altLang="x-none" sz="3093" dirty="0" err="1">
                <a:effectLst>
                  <a:outerShdw blurRad="38100" dist="38100" dir="2700000" algn="tl">
                    <a:srgbClr val="000000">
                      <a:alpha val="43137"/>
                    </a:srgbClr>
                  </a:outerShdw>
                </a:effectLst>
                <a:latin typeface="Maven Pro Regular" charset="0"/>
                <a:cs typeface="Maven Pro Regular" charset="0"/>
              </a:rPr>
              <a:t>Khalifatul</a:t>
            </a:r>
            <a:r>
              <a:rPr lang="en-US" altLang="x-none" sz="3093" dirty="0">
                <a:effectLst>
                  <a:outerShdw blurRad="38100" dist="38100" dir="2700000" algn="tl">
                    <a:srgbClr val="000000">
                      <a:alpha val="43137"/>
                    </a:srgbClr>
                  </a:outerShdw>
                </a:effectLst>
                <a:latin typeface="Maven Pro Regular" charset="0"/>
                <a:cs typeface="Maven Pro Regular" charset="0"/>
              </a:rPr>
              <a:t> </a:t>
            </a:r>
            <a:r>
              <a:rPr lang="en-US" altLang="x-none" sz="3093" dirty="0" err="1">
                <a:effectLst>
                  <a:outerShdw blurRad="38100" dist="38100" dir="2700000" algn="tl">
                    <a:srgbClr val="000000">
                      <a:alpha val="43137"/>
                    </a:srgbClr>
                  </a:outerShdw>
                </a:effectLst>
                <a:latin typeface="Maven Pro Regular" charset="0"/>
                <a:cs typeface="Maven Pro Regular" charset="0"/>
              </a:rPr>
              <a:t>Masih</a:t>
            </a:r>
            <a:r>
              <a:rPr lang="en-US" altLang="x-none" sz="3093" dirty="0">
                <a:effectLst>
                  <a:outerShdw blurRad="38100" dist="38100" dir="2700000" algn="tl">
                    <a:srgbClr val="000000">
                      <a:alpha val="43137"/>
                    </a:srgbClr>
                  </a:outerShdw>
                </a:effectLst>
                <a:latin typeface="Maven Pro Regular" charset="0"/>
                <a:cs typeface="Maven Pro Regular" charset="0"/>
              </a:rPr>
              <a:t> I – </a:t>
            </a:r>
            <a:r>
              <a:rPr lang="en-US" altLang="x-none" sz="3093" dirty="0" err="1">
                <a:effectLst>
                  <a:outerShdw blurRad="38100" dist="38100" dir="2700000" algn="tl">
                    <a:srgbClr val="000000">
                      <a:alpha val="43137"/>
                    </a:srgbClr>
                  </a:outerShdw>
                </a:effectLst>
                <a:latin typeface="Maven Pro Regular" charset="0"/>
                <a:cs typeface="Maven Pro Regular" charset="0"/>
              </a:rPr>
              <a:t>Hadhrat</a:t>
            </a:r>
            <a:r>
              <a:rPr lang="en-US" altLang="x-none" sz="3093" dirty="0">
                <a:effectLst>
                  <a:outerShdw blurRad="38100" dist="38100" dir="2700000" algn="tl">
                    <a:srgbClr val="000000">
                      <a:alpha val="43137"/>
                    </a:srgbClr>
                  </a:outerShdw>
                </a:effectLst>
                <a:latin typeface="Maven Pro Regular" charset="0"/>
                <a:cs typeface="Maven Pro Regular" charset="0"/>
              </a:rPr>
              <a:t> Hakim </a:t>
            </a:r>
            <a:r>
              <a:rPr lang="en-US" altLang="x-none" sz="3093" dirty="0" err="1">
                <a:effectLst>
                  <a:outerShdw blurRad="38100" dist="38100" dir="2700000" algn="tl">
                    <a:srgbClr val="000000">
                      <a:alpha val="43137"/>
                    </a:srgbClr>
                  </a:outerShdw>
                </a:effectLst>
                <a:latin typeface="Maven Pro Regular" charset="0"/>
                <a:cs typeface="Maven Pro Regular" charset="0"/>
              </a:rPr>
              <a:t>Maulvi</a:t>
            </a:r>
            <a:r>
              <a:rPr lang="en-US" altLang="x-none" sz="3093" dirty="0">
                <a:effectLst>
                  <a:outerShdw blurRad="38100" dist="38100" dir="2700000" algn="tl">
                    <a:srgbClr val="000000">
                      <a:alpha val="43137"/>
                    </a:srgbClr>
                  </a:outerShdw>
                </a:effectLst>
                <a:latin typeface="Maven Pro Regular" charset="0"/>
                <a:cs typeface="Maven Pro Regular" charset="0"/>
              </a:rPr>
              <a:t> </a:t>
            </a:r>
            <a:r>
              <a:rPr lang="en-US" altLang="x-none" sz="3093" dirty="0" err="1">
                <a:effectLst>
                  <a:outerShdw blurRad="38100" dist="38100" dir="2700000" algn="tl">
                    <a:srgbClr val="000000">
                      <a:alpha val="43137"/>
                    </a:srgbClr>
                  </a:outerShdw>
                </a:effectLst>
                <a:latin typeface="Maven Pro Regular" charset="0"/>
                <a:cs typeface="Maven Pro Regular" charset="0"/>
              </a:rPr>
              <a:t>Nur-Ud-Din</a:t>
            </a:r>
            <a:r>
              <a:rPr lang="en-US" altLang="x-none" sz="3093" baseline="30000" dirty="0" err="1">
                <a:effectLst>
                  <a:outerShdw blurRad="38100" dist="38100" dir="2700000" algn="tl">
                    <a:srgbClr val="000000">
                      <a:alpha val="43137"/>
                    </a:srgbClr>
                  </a:outerShdw>
                </a:effectLst>
                <a:latin typeface="Maven Pro Regular" charset="0"/>
                <a:cs typeface="Maven Pro Regular" charset="0"/>
              </a:rPr>
              <a:t>ra</a:t>
            </a:r>
            <a:endParaRPr lang="en-US" altLang="x-none" sz="3093" baseline="30000" dirty="0">
              <a:effectLst>
                <a:outerShdw blurRad="38100" dist="38100" dir="2700000" algn="tl">
                  <a:srgbClr val="000000">
                    <a:alpha val="43137"/>
                  </a:srgbClr>
                </a:outerShdw>
              </a:effectLst>
              <a:latin typeface="Maven Pro Regular" charset="0"/>
              <a:cs typeface="Maven Pro Regular" charset="0"/>
            </a:endParaRPr>
          </a:p>
        </p:txBody>
      </p:sp>
      <p:sp>
        <p:nvSpPr>
          <p:cNvPr id="5" name="Content Placeholder 4"/>
          <p:cNvSpPr>
            <a:spLocks noGrp="1"/>
          </p:cNvSpPr>
          <p:nvPr>
            <p:ph idx="1"/>
          </p:nvPr>
        </p:nvSpPr>
        <p:spPr>
          <a:xfrm>
            <a:off x="179611" y="1325563"/>
            <a:ext cx="6163962" cy="4502905"/>
          </a:xfrm>
          <a:ln>
            <a:solidFill>
              <a:schemeClr val="tx1"/>
            </a:solidFill>
          </a:ln>
        </p:spPr>
        <p:txBody>
          <a:bodyPr>
            <a:normAutofit fontScale="92500" lnSpcReduction="20000"/>
          </a:bodyPr>
          <a:lstStyle/>
          <a:p>
            <a:pPr marL="0" indent="0" algn="ctr">
              <a:buNone/>
            </a:pPr>
            <a:br>
              <a:rPr lang="en-US" sz="2249" dirty="0"/>
            </a:br>
            <a:r>
              <a:rPr lang="en-US" sz="2249" dirty="0"/>
              <a:t>“In the autumn of 1908, Hyderabad city in South India was overtaken by a flood of extraordinary violence which inflicted terrible suffering upon the people. Entire quarters of the city were overturned and thousands of people were buried in the rubble and perished. </a:t>
            </a:r>
            <a:r>
              <a:rPr lang="en-US" sz="2249" b="1" dirty="0" err="1"/>
              <a:t>Hadhrat</a:t>
            </a:r>
            <a:r>
              <a:rPr lang="en-US" sz="2249" b="1" dirty="0"/>
              <a:t> </a:t>
            </a:r>
            <a:r>
              <a:rPr lang="en-US" sz="2249" b="1" dirty="0" err="1"/>
              <a:t>Khalifatul</a:t>
            </a:r>
            <a:r>
              <a:rPr lang="en-US" sz="2249" b="1" dirty="0"/>
              <a:t> </a:t>
            </a:r>
            <a:r>
              <a:rPr lang="en-US" sz="2249" b="1" dirty="0" err="1"/>
              <a:t>Masih</a:t>
            </a:r>
            <a:r>
              <a:rPr lang="en-US" sz="2249" b="1" baseline="30000" dirty="0" err="1"/>
              <a:t>ra</a:t>
            </a:r>
            <a:r>
              <a:rPr lang="en-US" sz="2249" b="1" dirty="0"/>
              <a:t> dispatched several registered letters and urgent telegrams to obtain news about the community in the afflicted city, but in the confusion that prevailed none of them was delivered and, therefore, there was no response. He then sent Hafiz Abu </a:t>
            </a:r>
            <a:r>
              <a:rPr lang="en-US" sz="2249" b="1" dirty="0" err="1"/>
              <a:t>Sa‘id</a:t>
            </a:r>
            <a:r>
              <a:rPr lang="en-US" sz="2249" b="1" dirty="0"/>
              <a:t> Arab as his emissary to report on the situation.</a:t>
            </a:r>
            <a:r>
              <a:rPr lang="en-US" sz="2249" dirty="0"/>
              <a:t> The letter that he received from the community in Hyderabad city thanking him for his concern about its members and his sympathy for them in their sufferings revealed how deeply he loved the members of the community and how anxious he was about their security and welfare.”</a:t>
            </a:r>
            <a:endParaRPr lang="en-US" dirty="0"/>
          </a:p>
        </p:txBody>
      </p:sp>
      <p:pic>
        <p:nvPicPr>
          <p:cNvPr id="4" name="Picture 3">
            <a:extLst>
              <a:ext uri="{FF2B5EF4-FFF2-40B4-BE49-F238E27FC236}">
                <a16:creationId xmlns:a16="http://schemas.microsoft.com/office/drawing/2014/main" id="{CC996A30-76D4-674A-8904-3A055891DB62}"/>
              </a:ext>
            </a:extLst>
          </p:cNvPr>
          <p:cNvPicPr>
            <a:picLocks noChangeAspect="1"/>
          </p:cNvPicPr>
          <p:nvPr/>
        </p:nvPicPr>
        <p:blipFill>
          <a:blip r:embed="rId2"/>
          <a:stretch>
            <a:fillRect/>
          </a:stretch>
        </p:blipFill>
        <p:spPr>
          <a:xfrm>
            <a:off x="10412099" y="6255415"/>
            <a:ext cx="1651455" cy="535607"/>
          </a:xfrm>
          <a:prstGeom prst="rect">
            <a:avLst/>
          </a:prstGeom>
        </p:spPr>
      </p:pic>
      <p:sp>
        <p:nvSpPr>
          <p:cNvPr id="2" name="Rectangle 1"/>
          <p:cNvSpPr/>
          <p:nvPr/>
        </p:nvSpPr>
        <p:spPr>
          <a:xfrm>
            <a:off x="214212" y="5555632"/>
            <a:ext cx="6094760" cy="265457"/>
          </a:xfrm>
          <a:prstGeom prst="rect">
            <a:avLst/>
          </a:prstGeom>
        </p:spPr>
        <p:txBody>
          <a:bodyPr>
            <a:spAutoFit/>
          </a:bodyPr>
          <a:lstStyle/>
          <a:p>
            <a:pPr algn="ctr"/>
            <a:r>
              <a:rPr lang="en-US" sz="1125" dirty="0"/>
              <a:t>[</a:t>
            </a:r>
            <a:r>
              <a:rPr lang="en-US" sz="1125" i="1" dirty="0" err="1"/>
              <a:t>Hadrat</a:t>
            </a:r>
            <a:r>
              <a:rPr lang="en-US" sz="1125" i="1" dirty="0"/>
              <a:t> </a:t>
            </a:r>
            <a:r>
              <a:rPr lang="en-US" sz="1125" i="1" dirty="0" err="1"/>
              <a:t>Maulawi</a:t>
            </a:r>
            <a:r>
              <a:rPr lang="en-US" sz="1125" i="1" dirty="0"/>
              <a:t> </a:t>
            </a:r>
            <a:r>
              <a:rPr lang="en-US" sz="1125" i="1" dirty="0" err="1"/>
              <a:t>Nur-Ud-Din</a:t>
            </a:r>
            <a:r>
              <a:rPr lang="en-US" sz="1125" i="1" baseline="30000" dirty="0" err="1"/>
              <a:t>ra</a:t>
            </a:r>
            <a:r>
              <a:rPr lang="en-US" sz="1125" dirty="0"/>
              <a:t> by Muhammad </a:t>
            </a:r>
            <a:r>
              <a:rPr lang="en-US" sz="1125" dirty="0" err="1"/>
              <a:t>Zafrullah</a:t>
            </a:r>
            <a:r>
              <a:rPr lang="en-US" sz="1125" dirty="0"/>
              <a:t> </a:t>
            </a:r>
            <a:r>
              <a:rPr lang="en-US" sz="1125" dirty="0" err="1"/>
              <a:t>Khan</a:t>
            </a:r>
            <a:r>
              <a:rPr lang="en-US" sz="1125" baseline="30000" dirty="0" err="1"/>
              <a:t>ra</a:t>
            </a:r>
            <a:r>
              <a:rPr lang="en-US" sz="1125" dirty="0"/>
              <a:t> (Page 193)]</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160"/>
          <a:stretch/>
        </p:blipFill>
        <p:spPr>
          <a:xfrm>
            <a:off x="7972885" y="960203"/>
            <a:ext cx="1770709" cy="2427775"/>
          </a:xfrm>
          <a:prstGeom prst="rect">
            <a:avLst/>
          </a:prstGeom>
        </p:spPr>
      </p:pic>
      <p:grpSp>
        <p:nvGrpSpPr>
          <p:cNvPr id="14" name="Group 13"/>
          <p:cNvGrpSpPr/>
          <p:nvPr/>
        </p:nvGrpSpPr>
        <p:grpSpPr>
          <a:xfrm>
            <a:off x="7167481" y="3352562"/>
            <a:ext cx="3381517" cy="3094528"/>
            <a:chOff x="10002128" y="4589484"/>
            <a:chExt cx="4810834" cy="4402539"/>
          </a:xfrm>
        </p:grpSpPr>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9045" t="12732" r="9617" b="12805"/>
            <a:stretch/>
          </p:blipFill>
          <p:spPr>
            <a:xfrm>
              <a:off x="10002128" y="4849162"/>
              <a:ext cx="4810834" cy="4142861"/>
            </a:xfrm>
            <a:prstGeom prst="rect">
              <a:avLst/>
            </a:prstGeom>
          </p:spPr>
        </p:pic>
        <p:sp>
          <p:nvSpPr>
            <p:cNvPr id="7" name="TextBox 6"/>
            <p:cNvSpPr txBox="1"/>
            <p:nvPr/>
          </p:nvSpPr>
          <p:spPr>
            <a:xfrm>
              <a:off x="11192021" y="4589484"/>
              <a:ext cx="951453" cy="408313"/>
            </a:xfrm>
            <a:prstGeom prst="rect">
              <a:avLst/>
            </a:prstGeom>
            <a:noFill/>
          </p:spPr>
          <p:txBody>
            <a:bodyPr wrap="none" rtlCol="0">
              <a:spAutoFit/>
            </a:bodyPr>
            <a:lstStyle/>
            <a:p>
              <a:r>
                <a:rPr lang="en-US" sz="1265" b="1" dirty="0" err="1">
                  <a:solidFill>
                    <a:srgbClr val="FF0000"/>
                  </a:solidFill>
                </a:rPr>
                <a:t>Qadian</a:t>
              </a:r>
              <a:endParaRPr lang="en-US" sz="1265" b="1" dirty="0">
                <a:solidFill>
                  <a:srgbClr val="FF0000"/>
                </a:solidFill>
              </a:endParaRPr>
            </a:p>
          </p:txBody>
        </p:sp>
        <p:sp>
          <p:nvSpPr>
            <p:cNvPr id="9" name="TextBox 8"/>
            <p:cNvSpPr txBox="1"/>
            <p:nvPr/>
          </p:nvSpPr>
          <p:spPr>
            <a:xfrm>
              <a:off x="11730700" y="7451780"/>
              <a:ext cx="1306402" cy="408313"/>
            </a:xfrm>
            <a:prstGeom prst="rect">
              <a:avLst/>
            </a:prstGeom>
            <a:noFill/>
          </p:spPr>
          <p:txBody>
            <a:bodyPr wrap="none" rtlCol="0">
              <a:spAutoFit/>
            </a:bodyPr>
            <a:lstStyle/>
            <a:p>
              <a:r>
                <a:rPr lang="en-US" sz="1265" b="1" dirty="0">
                  <a:solidFill>
                    <a:srgbClr val="FF0000"/>
                  </a:solidFill>
                </a:rPr>
                <a:t>Hyderabad</a:t>
              </a:r>
            </a:p>
          </p:txBody>
        </p:sp>
        <p:sp>
          <p:nvSpPr>
            <p:cNvPr id="8" name="Oval 7"/>
            <p:cNvSpPr/>
            <p:nvPr/>
          </p:nvSpPr>
          <p:spPr>
            <a:xfrm>
              <a:off x="11547231" y="7451780"/>
              <a:ext cx="240323" cy="2403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73" tIns="32136" rIns="64273" bIns="32136" numCol="1" spcCol="0" rtlCol="0" fromWordArt="0" anchor="ctr" anchorCtr="0" forceAA="0" compatLnSpc="1">
              <a:prstTxWarp prst="textNoShape">
                <a:avLst/>
              </a:prstTxWarp>
              <a:noAutofit/>
            </a:bodyPr>
            <a:lstStyle/>
            <a:p>
              <a:pPr algn="ctr"/>
              <a:endParaRPr lang="en-US" sz="1265"/>
            </a:p>
          </p:txBody>
        </p:sp>
        <p:sp>
          <p:nvSpPr>
            <p:cNvPr id="11" name="Oval 10"/>
            <p:cNvSpPr/>
            <p:nvPr/>
          </p:nvSpPr>
          <p:spPr>
            <a:xfrm>
              <a:off x="11030828" y="4968805"/>
              <a:ext cx="240323" cy="24032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73" tIns="32136" rIns="64273" bIns="32136" numCol="1" spcCol="0" rtlCol="0" fromWordArt="0" anchor="ctr" anchorCtr="0" forceAA="0" compatLnSpc="1">
              <a:prstTxWarp prst="textNoShape">
                <a:avLst/>
              </a:prstTxWarp>
              <a:noAutofit/>
            </a:bodyPr>
            <a:lstStyle/>
            <a:p>
              <a:pPr algn="ctr"/>
              <a:endParaRPr lang="en-US" sz="1265"/>
            </a:p>
          </p:txBody>
        </p:sp>
        <p:cxnSp>
          <p:nvCxnSpPr>
            <p:cNvPr id="12" name="Straight Arrow Connector 11"/>
            <p:cNvCxnSpPr>
              <a:endCxn id="8" idx="0"/>
            </p:cNvCxnSpPr>
            <p:nvPr/>
          </p:nvCxnSpPr>
          <p:spPr>
            <a:xfrm>
              <a:off x="11208433" y="5209128"/>
              <a:ext cx="458960" cy="22426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4600870">
              <a:off x="10850720" y="6080094"/>
              <a:ext cx="1633344" cy="500723"/>
            </a:xfrm>
            <a:prstGeom prst="rect">
              <a:avLst/>
            </a:prstGeom>
            <a:noFill/>
          </p:spPr>
          <p:txBody>
            <a:bodyPr wrap="none" rtlCol="0">
              <a:spAutoFit/>
            </a:bodyPr>
            <a:lstStyle/>
            <a:p>
              <a:r>
                <a:rPr lang="en-US" sz="1687" b="1" dirty="0">
                  <a:solidFill>
                    <a:srgbClr val="FF0000"/>
                  </a:solidFill>
                </a:rPr>
                <a:t>1250 miles</a:t>
              </a:r>
            </a:p>
          </p:txBody>
        </p:sp>
      </p:grpSp>
    </p:spTree>
    <p:extLst>
      <p:ext uri="{BB962C8B-B14F-4D97-AF65-F5344CB8AC3E}">
        <p14:creationId xmlns:p14="http://schemas.microsoft.com/office/powerpoint/2010/main" val="2764228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title"/>
          </p:nvPr>
        </p:nvSpPr>
        <p:spPr>
          <a:xfrm>
            <a:off x="124" y="1"/>
            <a:ext cx="12063429" cy="1325563"/>
          </a:xfrm>
        </p:spPr>
        <p:txBody>
          <a:bodyPr>
            <a:normAutofit/>
          </a:bodyPr>
          <a:lstStyle/>
          <a:p>
            <a:r>
              <a:rPr lang="en-US" altLang="x-none" sz="3093" dirty="0" err="1">
                <a:effectLst>
                  <a:outerShdw blurRad="38100" dist="38100" dir="2700000" algn="tl">
                    <a:srgbClr val="000000">
                      <a:alpha val="43137"/>
                    </a:srgbClr>
                  </a:outerShdw>
                </a:effectLst>
                <a:latin typeface="Maven Pro Regular" charset="0"/>
                <a:cs typeface="Maven Pro Regular" charset="0"/>
              </a:rPr>
              <a:t>Khalifatul</a:t>
            </a:r>
            <a:r>
              <a:rPr lang="en-US" altLang="x-none" sz="3093" dirty="0">
                <a:effectLst>
                  <a:outerShdw blurRad="38100" dist="38100" dir="2700000" algn="tl">
                    <a:srgbClr val="000000">
                      <a:alpha val="43137"/>
                    </a:srgbClr>
                  </a:outerShdw>
                </a:effectLst>
                <a:latin typeface="Maven Pro Regular" charset="0"/>
                <a:cs typeface="Maven Pro Regular" charset="0"/>
              </a:rPr>
              <a:t> </a:t>
            </a:r>
            <a:r>
              <a:rPr lang="en-US" altLang="x-none" sz="3093" dirty="0" err="1">
                <a:effectLst>
                  <a:outerShdw blurRad="38100" dist="38100" dir="2700000" algn="tl">
                    <a:srgbClr val="000000">
                      <a:alpha val="43137"/>
                    </a:srgbClr>
                  </a:outerShdw>
                </a:effectLst>
                <a:latin typeface="Maven Pro Regular" charset="0"/>
                <a:cs typeface="Maven Pro Regular" charset="0"/>
              </a:rPr>
              <a:t>Masih</a:t>
            </a:r>
            <a:r>
              <a:rPr lang="en-US" altLang="x-none" sz="3093" dirty="0">
                <a:effectLst>
                  <a:outerShdw blurRad="38100" dist="38100" dir="2700000" algn="tl">
                    <a:srgbClr val="000000">
                      <a:alpha val="43137"/>
                    </a:srgbClr>
                  </a:outerShdw>
                </a:effectLst>
                <a:latin typeface="Maven Pro Regular" charset="0"/>
                <a:cs typeface="Maven Pro Regular" charset="0"/>
              </a:rPr>
              <a:t> II – </a:t>
            </a:r>
            <a:r>
              <a:rPr lang="en-US" altLang="x-none" sz="3093" dirty="0" err="1">
                <a:effectLst>
                  <a:outerShdw blurRad="38100" dist="38100" dir="2700000" algn="tl">
                    <a:srgbClr val="000000">
                      <a:alpha val="43137"/>
                    </a:srgbClr>
                  </a:outerShdw>
                </a:effectLst>
                <a:latin typeface="Maven Pro Regular" charset="0"/>
                <a:cs typeface="Maven Pro Regular" charset="0"/>
              </a:rPr>
              <a:t>Hadhrat</a:t>
            </a:r>
            <a:r>
              <a:rPr lang="en-US" altLang="x-none" sz="3093" dirty="0">
                <a:effectLst>
                  <a:outerShdw blurRad="38100" dist="38100" dir="2700000" algn="tl">
                    <a:srgbClr val="000000">
                      <a:alpha val="43137"/>
                    </a:srgbClr>
                  </a:outerShdw>
                </a:effectLst>
                <a:latin typeface="Maven Pro Regular" charset="0"/>
                <a:cs typeface="Maven Pro Regular" charset="0"/>
              </a:rPr>
              <a:t> </a:t>
            </a:r>
            <a:r>
              <a:rPr lang="en-US" altLang="x-none" sz="3093" dirty="0" err="1">
                <a:effectLst>
                  <a:outerShdw blurRad="38100" dist="38100" dir="2700000" algn="tl">
                    <a:srgbClr val="000000">
                      <a:alpha val="43137"/>
                    </a:srgbClr>
                  </a:outerShdw>
                </a:effectLst>
                <a:latin typeface="Maven Pro Regular" charset="0"/>
                <a:cs typeface="Maven Pro Regular" charset="0"/>
              </a:rPr>
              <a:t>Mirza</a:t>
            </a:r>
            <a:r>
              <a:rPr lang="en-US" altLang="x-none" sz="3093" dirty="0">
                <a:effectLst>
                  <a:outerShdw blurRad="38100" dist="38100" dir="2700000" algn="tl">
                    <a:srgbClr val="000000">
                      <a:alpha val="43137"/>
                    </a:srgbClr>
                  </a:outerShdw>
                </a:effectLst>
                <a:latin typeface="Maven Pro Regular" charset="0"/>
                <a:cs typeface="Maven Pro Regular" charset="0"/>
              </a:rPr>
              <a:t> </a:t>
            </a:r>
            <a:r>
              <a:rPr lang="en-US" altLang="x-none" sz="3093" dirty="0" err="1">
                <a:effectLst>
                  <a:outerShdw blurRad="38100" dist="38100" dir="2700000" algn="tl">
                    <a:srgbClr val="000000">
                      <a:alpha val="43137"/>
                    </a:srgbClr>
                  </a:outerShdw>
                </a:effectLst>
                <a:latin typeface="Maven Pro Regular" charset="0"/>
                <a:cs typeface="Maven Pro Regular" charset="0"/>
              </a:rPr>
              <a:t>Bashirud</a:t>
            </a:r>
            <a:r>
              <a:rPr lang="en-US" altLang="x-none" sz="3093" dirty="0">
                <a:effectLst>
                  <a:outerShdw blurRad="38100" dist="38100" dir="2700000" algn="tl">
                    <a:srgbClr val="000000">
                      <a:alpha val="43137"/>
                    </a:srgbClr>
                  </a:outerShdw>
                </a:effectLst>
                <a:latin typeface="Maven Pro Regular" charset="0"/>
                <a:cs typeface="Maven Pro Regular" charset="0"/>
              </a:rPr>
              <a:t> Din </a:t>
            </a:r>
            <a:r>
              <a:rPr lang="en-US" altLang="x-none" sz="3093" dirty="0" err="1">
                <a:effectLst>
                  <a:outerShdw blurRad="38100" dist="38100" dir="2700000" algn="tl">
                    <a:srgbClr val="000000">
                      <a:alpha val="43137"/>
                    </a:srgbClr>
                  </a:outerShdw>
                </a:effectLst>
                <a:latin typeface="Maven Pro Regular" charset="0"/>
                <a:cs typeface="Maven Pro Regular" charset="0"/>
              </a:rPr>
              <a:t>Mahmood</a:t>
            </a:r>
            <a:r>
              <a:rPr lang="en-US" altLang="x-none" sz="3093" dirty="0">
                <a:effectLst>
                  <a:outerShdw blurRad="38100" dist="38100" dir="2700000" algn="tl">
                    <a:srgbClr val="000000">
                      <a:alpha val="43137"/>
                    </a:srgbClr>
                  </a:outerShdw>
                </a:effectLst>
                <a:latin typeface="Maven Pro Regular" charset="0"/>
                <a:cs typeface="Maven Pro Regular" charset="0"/>
              </a:rPr>
              <a:t> </a:t>
            </a:r>
            <a:r>
              <a:rPr lang="en-US" altLang="x-none" sz="3093" dirty="0" err="1">
                <a:effectLst>
                  <a:outerShdw blurRad="38100" dist="38100" dir="2700000" algn="tl">
                    <a:srgbClr val="000000">
                      <a:alpha val="43137"/>
                    </a:srgbClr>
                  </a:outerShdw>
                </a:effectLst>
                <a:latin typeface="Maven Pro Regular" charset="0"/>
                <a:cs typeface="Maven Pro Regular" charset="0"/>
              </a:rPr>
              <a:t>Ahmad</a:t>
            </a:r>
            <a:r>
              <a:rPr lang="en-US" altLang="x-none" sz="3093" baseline="30000" dirty="0" err="1">
                <a:effectLst>
                  <a:outerShdw blurRad="38100" dist="38100" dir="2700000" algn="tl">
                    <a:srgbClr val="000000">
                      <a:alpha val="43137"/>
                    </a:srgbClr>
                  </a:outerShdw>
                </a:effectLst>
                <a:latin typeface="Maven Pro Regular" charset="0"/>
                <a:cs typeface="Maven Pro Regular" charset="0"/>
              </a:rPr>
              <a:t>ra</a:t>
            </a:r>
            <a:endParaRPr lang="en-US" altLang="x-none" sz="3093" baseline="30000" dirty="0">
              <a:effectLst>
                <a:outerShdw blurRad="38100" dist="38100" dir="2700000" algn="tl">
                  <a:srgbClr val="000000">
                    <a:alpha val="43137"/>
                  </a:srgbClr>
                </a:outerShdw>
              </a:effectLst>
              <a:latin typeface="Maven Pro Regular" charset="0"/>
              <a:cs typeface="Maven Pro Regular" charset="0"/>
            </a:endParaRPr>
          </a:p>
        </p:txBody>
      </p:sp>
      <p:sp>
        <p:nvSpPr>
          <p:cNvPr id="5" name="Content Placeholder 4"/>
          <p:cNvSpPr>
            <a:spLocks noGrp="1"/>
          </p:cNvSpPr>
          <p:nvPr>
            <p:ph idx="1"/>
          </p:nvPr>
        </p:nvSpPr>
        <p:spPr>
          <a:xfrm>
            <a:off x="179611" y="1325563"/>
            <a:ext cx="6163962" cy="4502905"/>
          </a:xfrm>
          <a:ln>
            <a:solidFill>
              <a:schemeClr val="tx1"/>
            </a:solidFill>
          </a:ln>
        </p:spPr>
        <p:txBody>
          <a:bodyPr>
            <a:normAutofit lnSpcReduction="10000"/>
          </a:bodyPr>
          <a:lstStyle/>
          <a:p>
            <a:pPr marL="0" indent="0" algn="ctr">
              <a:buNone/>
            </a:pPr>
            <a:r>
              <a:rPr lang="en-US" sz="2400" dirty="0" err="1"/>
              <a:t>Hadhrat</a:t>
            </a:r>
            <a:r>
              <a:rPr lang="en-US" sz="2400" dirty="0"/>
              <a:t> </a:t>
            </a:r>
            <a:r>
              <a:rPr lang="en-US" sz="2400" dirty="0" err="1"/>
              <a:t>Musleh</a:t>
            </a:r>
            <a:r>
              <a:rPr lang="en-US" sz="2400" dirty="0"/>
              <a:t> </a:t>
            </a:r>
            <a:r>
              <a:rPr lang="en-US" sz="2400" dirty="0" err="1"/>
              <a:t>Maud</a:t>
            </a:r>
            <a:r>
              <a:rPr lang="en-US" sz="2400" baseline="30000" dirty="0" err="1"/>
              <a:t>ra</a:t>
            </a:r>
            <a:r>
              <a:rPr lang="en-US" sz="2400" dirty="0"/>
              <a:t> shed light on the Khalifa’s spiritual and emotional attachment with his followers (i.e. the </a:t>
            </a:r>
            <a:r>
              <a:rPr lang="en-US" sz="2400" dirty="0" err="1"/>
              <a:t>Jama’at</a:t>
            </a:r>
            <a:r>
              <a:rPr lang="en-US" sz="2400" dirty="0"/>
              <a:t>) by saying:</a:t>
            </a:r>
          </a:p>
          <a:p>
            <a:pPr marL="0" indent="0" algn="ctr">
              <a:buNone/>
            </a:pPr>
            <a:r>
              <a:rPr lang="en-US" sz="2400" dirty="0"/>
              <a:t>“Generally speaking, is there any difference between you and those who have turned away from Khilafat? There seems to be no difference. Yet, you should remember that there is one big difference! And that is that:</a:t>
            </a:r>
          </a:p>
          <a:p>
            <a:pPr marL="0" indent="0" algn="ctr">
              <a:buNone/>
            </a:pPr>
            <a:r>
              <a:rPr lang="en-US" sz="2400" b="1" dirty="0"/>
              <a:t>You have someone who has true sympathy for you; who truly loves you; who considers your pain and sufferings to be his own; and who is always praying to Allah for you</a:t>
            </a:r>
            <a:r>
              <a:rPr lang="en-US" sz="2400" dirty="0"/>
              <a:t>” </a:t>
            </a:r>
          </a:p>
          <a:p>
            <a:pPr marL="0" indent="0" algn="ctr">
              <a:buNone/>
            </a:pPr>
            <a:r>
              <a:rPr lang="en-US" sz="1400" dirty="0"/>
              <a:t>[</a:t>
            </a:r>
            <a:r>
              <a:rPr lang="en-US" sz="1400" i="1" dirty="0" err="1"/>
              <a:t>Barakaat</a:t>
            </a:r>
            <a:r>
              <a:rPr lang="en-US" sz="1400" i="1" dirty="0"/>
              <a:t>-e-Khilafat</a:t>
            </a:r>
            <a:r>
              <a:rPr lang="en-US" sz="1400" dirty="0"/>
              <a:t> by </a:t>
            </a:r>
            <a:r>
              <a:rPr lang="en-US" sz="1400" dirty="0" err="1"/>
              <a:t>Hadhrat</a:t>
            </a:r>
            <a:r>
              <a:rPr lang="en-US" sz="1400" dirty="0"/>
              <a:t> Mirza </a:t>
            </a:r>
            <a:r>
              <a:rPr lang="en-US" sz="1400" dirty="0" err="1"/>
              <a:t>Bashirud</a:t>
            </a:r>
            <a:r>
              <a:rPr lang="en-US" sz="1400" dirty="0"/>
              <a:t> Din Mahmud </a:t>
            </a:r>
            <a:r>
              <a:rPr lang="en-US" sz="1400" dirty="0" err="1"/>
              <a:t>Ahmad</a:t>
            </a:r>
            <a:r>
              <a:rPr lang="en-US" sz="1400" baseline="30000" dirty="0" err="1"/>
              <a:t>ra</a:t>
            </a:r>
            <a:r>
              <a:rPr lang="en-US" sz="1400" dirty="0"/>
              <a:t> (Page 6 of the English rendering)]</a:t>
            </a:r>
            <a:endParaRPr lang="en-US" sz="2400" dirty="0"/>
          </a:p>
        </p:txBody>
      </p:sp>
      <p:pic>
        <p:nvPicPr>
          <p:cNvPr id="4" name="Picture 3">
            <a:extLst>
              <a:ext uri="{FF2B5EF4-FFF2-40B4-BE49-F238E27FC236}">
                <a16:creationId xmlns:a16="http://schemas.microsoft.com/office/drawing/2014/main" id="{CC996A30-76D4-674A-8904-3A055891DB62}"/>
              </a:ext>
            </a:extLst>
          </p:cNvPr>
          <p:cNvPicPr>
            <a:picLocks noChangeAspect="1"/>
          </p:cNvPicPr>
          <p:nvPr/>
        </p:nvPicPr>
        <p:blipFill>
          <a:blip r:embed="rId2"/>
          <a:stretch>
            <a:fillRect/>
          </a:stretch>
        </p:blipFill>
        <p:spPr>
          <a:xfrm>
            <a:off x="10412099" y="6255415"/>
            <a:ext cx="1651455" cy="535607"/>
          </a:xfrm>
          <a:prstGeom prst="rect">
            <a:avLst/>
          </a:prstGeom>
        </p:spPr>
      </p:pic>
      <p:pic>
        <p:nvPicPr>
          <p:cNvPr id="7" name="Picture 6"/>
          <p:cNvPicPr>
            <a:picLocks/>
          </p:cNvPicPr>
          <p:nvPr/>
        </p:nvPicPr>
        <p:blipFill>
          <a:blip r:embed="rId3">
            <a:extLst>
              <a:ext uri="{28A0092B-C50C-407E-A947-70E740481C1C}">
                <a14:useLocalDpi xmlns:a14="http://schemas.microsoft.com/office/drawing/2010/main" val="0"/>
              </a:ext>
            </a:extLst>
          </a:blip>
          <a:stretch>
            <a:fillRect/>
          </a:stretch>
        </p:blipFill>
        <p:spPr>
          <a:xfrm>
            <a:off x="8565120" y="1147502"/>
            <a:ext cx="1773930" cy="2429513"/>
          </a:xfrm>
          <a:prstGeom prst="rect">
            <a:avLst/>
          </a:prstGeom>
        </p:spPr>
      </p:pic>
      <p:pic>
        <p:nvPicPr>
          <p:cNvPr id="8" name="Picture 7" descr="A group of people in uniform&#10;&#10;Description generated with very high confidence">
            <a:extLst>
              <a:ext uri="{FF2B5EF4-FFF2-40B4-BE49-F238E27FC236}">
                <a16:creationId xmlns:a16="http://schemas.microsoft.com/office/drawing/2014/main" id="{1CCA674C-B700-41CB-88C0-2DF17FC9CA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3317" y="3774153"/>
            <a:ext cx="3157537" cy="2481262"/>
          </a:xfrm>
          <a:prstGeom prst="rect">
            <a:avLst/>
          </a:prstGeom>
        </p:spPr>
      </p:pic>
    </p:spTree>
    <p:extLst>
      <p:ext uri="{BB962C8B-B14F-4D97-AF65-F5344CB8AC3E}">
        <p14:creationId xmlns:p14="http://schemas.microsoft.com/office/powerpoint/2010/main" val="126420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title"/>
          </p:nvPr>
        </p:nvSpPr>
        <p:spPr>
          <a:xfrm>
            <a:off x="124" y="1"/>
            <a:ext cx="10515386" cy="1325563"/>
          </a:xfrm>
        </p:spPr>
        <p:txBody>
          <a:bodyPr>
            <a:normAutofit/>
          </a:bodyPr>
          <a:lstStyle/>
          <a:p>
            <a:r>
              <a:rPr lang="en-US" altLang="x-none" sz="3093" dirty="0" err="1">
                <a:effectLst>
                  <a:outerShdw blurRad="38100" dist="38100" dir="2700000" algn="tl">
                    <a:srgbClr val="000000">
                      <a:alpha val="43137"/>
                    </a:srgbClr>
                  </a:outerShdw>
                </a:effectLst>
                <a:latin typeface="Maven Pro Regular" charset="0"/>
                <a:cs typeface="Maven Pro Regular" charset="0"/>
              </a:rPr>
              <a:t>Khalifatul</a:t>
            </a:r>
            <a:r>
              <a:rPr lang="en-US" altLang="x-none" sz="3093" dirty="0">
                <a:effectLst>
                  <a:outerShdw blurRad="38100" dist="38100" dir="2700000" algn="tl">
                    <a:srgbClr val="000000">
                      <a:alpha val="43137"/>
                    </a:srgbClr>
                  </a:outerShdw>
                </a:effectLst>
                <a:latin typeface="Maven Pro Regular" charset="0"/>
                <a:cs typeface="Maven Pro Regular" charset="0"/>
              </a:rPr>
              <a:t> </a:t>
            </a:r>
            <a:r>
              <a:rPr lang="en-US" altLang="x-none" sz="3093" dirty="0" err="1">
                <a:effectLst>
                  <a:outerShdw blurRad="38100" dist="38100" dir="2700000" algn="tl">
                    <a:srgbClr val="000000">
                      <a:alpha val="43137"/>
                    </a:srgbClr>
                  </a:outerShdw>
                </a:effectLst>
                <a:latin typeface="Maven Pro Regular" charset="0"/>
                <a:cs typeface="Maven Pro Regular" charset="0"/>
              </a:rPr>
              <a:t>Masih</a:t>
            </a:r>
            <a:r>
              <a:rPr lang="en-US" altLang="x-none" sz="3093" dirty="0">
                <a:effectLst>
                  <a:outerShdw blurRad="38100" dist="38100" dir="2700000" algn="tl">
                    <a:srgbClr val="000000">
                      <a:alpha val="43137"/>
                    </a:srgbClr>
                  </a:outerShdw>
                </a:effectLst>
                <a:latin typeface="Maven Pro Regular" charset="0"/>
                <a:cs typeface="Maven Pro Regular" charset="0"/>
              </a:rPr>
              <a:t> III – </a:t>
            </a:r>
            <a:r>
              <a:rPr lang="en-US" altLang="x-none" sz="3093" dirty="0" err="1">
                <a:effectLst>
                  <a:outerShdw blurRad="38100" dist="38100" dir="2700000" algn="tl">
                    <a:srgbClr val="000000">
                      <a:alpha val="43137"/>
                    </a:srgbClr>
                  </a:outerShdw>
                </a:effectLst>
                <a:latin typeface="Maven Pro Regular" charset="0"/>
                <a:cs typeface="Maven Pro Regular" charset="0"/>
              </a:rPr>
              <a:t>Hadhrat</a:t>
            </a:r>
            <a:r>
              <a:rPr lang="en-US" altLang="x-none" sz="3093" dirty="0">
                <a:effectLst>
                  <a:outerShdw blurRad="38100" dist="38100" dir="2700000" algn="tl">
                    <a:srgbClr val="000000">
                      <a:alpha val="43137"/>
                    </a:srgbClr>
                  </a:outerShdw>
                </a:effectLst>
                <a:latin typeface="Maven Pro Regular" charset="0"/>
                <a:cs typeface="Maven Pro Regular" charset="0"/>
              </a:rPr>
              <a:t> </a:t>
            </a:r>
            <a:r>
              <a:rPr lang="en-US" altLang="x-none" sz="3093" dirty="0" err="1">
                <a:effectLst>
                  <a:outerShdw blurRad="38100" dist="38100" dir="2700000" algn="tl">
                    <a:srgbClr val="000000">
                      <a:alpha val="43137"/>
                    </a:srgbClr>
                  </a:outerShdw>
                </a:effectLst>
                <a:latin typeface="Maven Pro Regular" charset="0"/>
                <a:cs typeface="Maven Pro Regular" charset="0"/>
              </a:rPr>
              <a:t>Mirza</a:t>
            </a:r>
            <a:r>
              <a:rPr lang="en-US" altLang="x-none" sz="3093" dirty="0">
                <a:effectLst>
                  <a:outerShdw blurRad="38100" dist="38100" dir="2700000" algn="tl">
                    <a:srgbClr val="000000">
                      <a:alpha val="43137"/>
                    </a:srgbClr>
                  </a:outerShdw>
                </a:effectLst>
                <a:latin typeface="Maven Pro Regular" charset="0"/>
                <a:cs typeface="Maven Pro Regular" charset="0"/>
              </a:rPr>
              <a:t> Nasir </a:t>
            </a:r>
            <a:r>
              <a:rPr lang="en-US" altLang="x-none" sz="3093" dirty="0" err="1">
                <a:effectLst>
                  <a:outerShdw blurRad="38100" dist="38100" dir="2700000" algn="tl">
                    <a:srgbClr val="000000">
                      <a:alpha val="43137"/>
                    </a:srgbClr>
                  </a:outerShdw>
                </a:effectLst>
                <a:latin typeface="Maven Pro Regular" charset="0"/>
                <a:cs typeface="Maven Pro Regular" charset="0"/>
              </a:rPr>
              <a:t>Ahmad</a:t>
            </a:r>
            <a:r>
              <a:rPr lang="en-US" altLang="x-none" sz="3093" baseline="30000" dirty="0" err="1">
                <a:effectLst>
                  <a:outerShdw blurRad="38100" dist="38100" dir="2700000" algn="tl">
                    <a:srgbClr val="000000">
                      <a:alpha val="43137"/>
                    </a:srgbClr>
                  </a:outerShdw>
                </a:effectLst>
                <a:latin typeface="Maven Pro Regular" charset="0"/>
                <a:cs typeface="Maven Pro Regular" charset="0"/>
              </a:rPr>
              <a:t>rh</a:t>
            </a:r>
            <a:endParaRPr lang="en-US" altLang="x-none" sz="3093" baseline="30000" dirty="0">
              <a:effectLst>
                <a:outerShdw blurRad="38100" dist="38100" dir="2700000" algn="tl">
                  <a:srgbClr val="000000">
                    <a:alpha val="43137"/>
                  </a:srgbClr>
                </a:outerShdw>
              </a:effectLst>
              <a:latin typeface="Maven Pro Regular" charset="0"/>
              <a:cs typeface="Maven Pro Regular" charset="0"/>
            </a:endParaRPr>
          </a:p>
        </p:txBody>
      </p:sp>
      <p:sp>
        <p:nvSpPr>
          <p:cNvPr id="5" name="Content Placeholder 4"/>
          <p:cNvSpPr>
            <a:spLocks noGrp="1"/>
          </p:cNvSpPr>
          <p:nvPr>
            <p:ph idx="1"/>
          </p:nvPr>
        </p:nvSpPr>
        <p:spPr>
          <a:xfrm>
            <a:off x="179611" y="1325563"/>
            <a:ext cx="6163962" cy="4502905"/>
          </a:xfrm>
          <a:ln>
            <a:solidFill>
              <a:schemeClr val="tx1"/>
            </a:solidFill>
          </a:ln>
        </p:spPr>
        <p:txBody>
          <a:bodyPr>
            <a:normAutofit fontScale="92500" lnSpcReduction="10000"/>
          </a:bodyPr>
          <a:lstStyle/>
          <a:p>
            <a:pPr marL="0" indent="0" algn="ctr">
              <a:buNone/>
            </a:pPr>
            <a:br>
              <a:rPr lang="en-US" sz="2249" dirty="0"/>
            </a:br>
            <a:r>
              <a:rPr lang="en-US" sz="2249" dirty="0"/>
              <a:t>“In </a:t>
            </a:r>
            <a:r>
              <a:rPr lang="en-US" sz="2249" dirty="0" err="1"/>
              <a:t>Rabwah</a:t>
            </a:r>
            <a:r>
              <a:rPr lang="en-US" sz="2249" dirty="0"/>
              <a:t> once thousands of people were anxiously awaiting the chance of meeting </a:t>
            </a:r>
            <a:r>
              <a:rPr lang="en-US" sz="2249" dirty="0" err="1"/>
              <a:t>Huzur</a:t>
            </a:r>
            <a:r>
              <a:rPr lang="en-US" sz="2249" dirty="0"/>
              <a:t> in person. The first appointment had been booked for eleven in the morning. But at ten o’clock </a:t>
            </a:r>
            <a:r>
              <a:rPr lang="en-US" sz="2249" dirty="0" err="1"/>
              <a:t>Huzur</a:t>
            </a:r>
            <a:r>
              <a:rPr lang="en-US" sz="2249" dirty="0"/>
              <a:t> had an acute attack of bodily weakness and Doctor </a:t>
            </a:r>
            <a:r>
              <a:rPr lang="en-US" sz="2249" dirty="0" err="1"/>
              <a:t>Mirza</a:t>
            </a:r>
            <a:r>
              <a:rPr lang="en-US" sz="2249" dirty="0"/>
              <a:t> </a:t>
            </a:r>
            <a:r>
              <a:rPr lang="en-US" sz="2249" dirty="0" err="1"/>
              <a:t>Munawar</a:t>
            </a:r>
            <a:r>
              <a:rPr lang="en-US" sz="2249" dirty="0"/>
              <a:t> Ahmad came to see him. For an hour, </a:t>
            </a:r>
            <a:r>
              <a:rPr lang="en-US" sz="2249" dirty="0" err="1"/>
              <a:t>Huzur</a:t>
            </a:r>
            <a:r>
              <a:rPr lang="en-US" sz="2249" dirty="0"/>
              <a:t> was given medicine and Dr. </a:t>
            </a:r>
            <a:r>
              <a:rPr lang="en-US" sz="2249" dirty="0" err="1"/>
              <a:t>Mirza</a:t>
            </a:r>
            <a:r>
              <a:rPr lang="en-US" sz="2249" dirty="0"/>
              <a:t> </a:t>
            </a:r>
            <a:r>
              <a:rPr lang="en-US" sz="2249" dirty="0" err="1"/>
              <a:t>Munawar</a:t>
            </a:r>
            <a:r>
              <a:rPr lang="en-US" sz="2249" dirty="0"/>
              <a:t> Ahmad recommended that all official engagements be cancelled and the appointments deferred. But </a:t>
            </a:r>
            <a:r>
              <a:rPr lang="en-US" sz="2249" b="1" dirty="0" err="1"/>
              <a:t>Huzur</a:t>
            </a:r>
            <a:r>
              <a:rPr lang="en-US" sz="2249" b="1" dirty="0"/>
              <a:t> observed that people had come from far away places to meet him and that he would see them even if he had to recline on a bed! So in spite of the medical opinion, this selfless person met each and everyone of the people. He did not retire until he had met everyone.</a:t>
            </a:r>
            <a:r>
              <a:rPr lang="en-US" sz="2249" dirty="0"/>
              <a:t>”</a:t>
            </a:r>
            <a:endParaRPr lang="en-US" dirty="0"/>
          </a:p>
        </p:txBody>
      </p:sp>
      <p:pic>
        <p:nvPicPr>
          <p:cNvPr id="4" name="Picture 3">
            <a:extLst>
              <a:ext uri="{FF2B5EF4-FFF2-40B4-BE49-F238E27FC236}">
                <a16:creationId xmlns:a16="http://schemas.microsoft.com/office/drawing/2014/main" id="{CC996A30-76D4-674A-8904-3A055891DB62}"/>
              </a:ext>
            </a:extLst>
          </p:cNvPr>
          <p:cNvPicPr>
            <a:picLocks noChangeAspect="1"/>
          </p:cNvPicPr>
          <p:nvPr/>
        </p:nvPicPr>
        <p:blipFill>
          <a:blip r:embed="rId2"/>
          <a:stretch>
            <a:fillRect/>
          </a:stretch>
        </p:blipFill>
        <p:spPr>
          <a:xfrm>
            <a:off x="10412099" y="6255415"/>
            <a:ext cx="1651455" cy="535607"/>
          </a:xfrm>
          <a:prstGeom prst="rect">
            <a:avLst/>
          </a:prstGeom>
        </p:spPr>
      </p:pic>
      <p:sp>
        <p:nvSpPr>
          <p:cNvPr id="2" name="Rectangle 1"/>
          <p:cNvSpPr/>
          <p:nvPr/>
        </p:nvSpPr>
        <p:spPr>
          <a:xfrm>
            <a:off x="214212" y="5555632"/>
            <a:ext cx="6094760" cy="265457"/>
          </a:xfrm>
          <a:prstGeom prst="rect">
            <a:avLst/>
          </a:prstGeom>
        </p:spPr>
        <p:txBody>
          <a:bodyPr>
            <a:spAutoFit/>
          </a:bodyPr>
          <a:lstStyle/>
          <a:p>
            <a:pPr algn="ctr"/>
            <a:r>
              <a:rPr lang="en-US" sz="1125" dirty="0"/>
              <a:t>[</a:t>
            </a:r>
            <a:r>
              <a:rPr lang="en-US" sz="1125" i="1" dirty="0"/>
              <a:t>A glimpse into the Life of </a:t>
            </a:r>
            <a:r>
              <a:rPr lang="en-US" sz="1125" i="1" dirty="0" err="1"/>
              <a:t>Hazrat</a:t>
            </a:r>
            <a:r>
              <a:rPr lang="en-US" sz="1125" i="1" dirty="0"/>
              <a:t> </a:t>
            </a:r>
            <a:r>
              <a:rPr lang="en-US" sz="1125" i="1" dirty="0" err="1"/>
              <a:t>Khalifatul</a:t>
            </a:r>
            <a:r>
              <a:rPr lang="en-US" sz="1125" i="1" dirty="0"/>
              <a:t> </a:t>
            </a:r>
            <a:r>
              <a:rPr lang="en-US" sz="1125" i="1" dirty="0" err="1"/>
              <a:t>Masih</a:t>
            </a:r>
            <a:r>
              <a:rPr lang="en-US" sz="1125" i="1" dirty="0"/>
              <a:t> III</a:t>
            </a:r>
            <a:r>
              <a:rPr lang="en-US" sz="1125" dirty="0"/>
              <a:t> by B. A. </a:t>
            </a:r>
            <a:r>
              <a:rPr lang="en-US" sz="1125" dirty="0" err="1"/>
              <a:t>Rafiq</a:t>
            </a:r>
            <a:r>
              <a:rPr lang="en-US" sz="1125" dirty="0"/>
              <a:t> (Page 16)]</a:t>
            </a:r>
          </a:p>
        </p:txBody>
      </p:sp>
      <p:pic>
        <p:nvPicPr>
          <p:cNvPr id="9" name="Picture 8"/>
          <p:cNvPicPr>
            <a:picLocks/>
          </p:cNvPicPr>
          <p:nvPr/>
        </p:nvPicPr>
        <p:blipFill rotWithShape="1">
          <a:blip r:embed="rId3" cstate="print">
            <a:extLst>
              <a:ext uri="{28A0092B-C50C-407E-A947-70E740481C1C}">
                <a14:useLocalDpi xmlns:a14="http://schemas.microsoft.com/office/drawing/2010/main" val="0"/>
              </a:ext>
            </a:extLst>
          </a:blip>
          <a:srcRect l="1988" t="768" r="1809" b="614"/>
          <a:stretch/>
        </p:blipFill>
        <p:spPr>
          <a:xfrm>
            <a:off x="8341867" y="1212065"/>
            <a:ext cx="1773930" cy="2429513"/>
          </a:xfrm>
          <a:prstGeom prst="rect">
            <a:avLst/>
          </a:prstGeom>
        </p:spPr>
      </p:pic>
      <p:grpSp>
        <p:nvGrpSpPr>
          <p:cNvPr id="6" name="Group 5"/>
          <p:cNvGrpSpPr/>
          <p:nvPr/>
        </p:nvGrpSpPr>
        <p:grpSpPr>
          <a:xfrm>
            <a:off x="7136056" y="3948140"/>
            <a:ext cx="4185552" cy="2334675"/>
            <a:chOff x="10632830" y="5525108"/>
            <a:chExt cx="5954723" cy="3321508"/>
          </a:xfrm>
        </p:grpSpPr>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768" t="124" r="351" b="1490"/>
            <a:stretch/>
          </p:blipFill>
          <p:spPr>
            <a:xfrm>
              <a:off x="10632830" y="5525108"/>
              <a:ext cx="5954723" cy="2962400"/>
            </a:xfrm>
            <a:prstGeom prst="rect">
              <a:avLst/>
            </a:prstGeom>
          </p:spPr>
        </p:pic>
        <p:sp>
          <p:nvSpPr>
            <p:cNvPr id="3" name="TextBox 2"/>
            <p:cNvSpPr txBox="1"/>
            <p:nvPr/>
          </p:nvSpPr>
          <p:spPr>
            <a:xfrm>
              <a:off x="11661164" y="8438302"/>
              <a:ext cx="3958155" cy="408314"/>
            </a:xfrm>
            <a:prstGeom prst="rect">
              <a:avLst/>
            </a:prstGeom>
            <a:noFill/>
          </p:spPr>
          <p:txBody>
            <a:bodyPr wrap="none" rtlCol="0">
              <a:spAutoFit/>
            </a:bodyPr>
            <a:lstStyle/>
            <a:p>
              <a:r>
                <a:rPr lang="en-US" sz="1265" dirty="0">
                  <a:effectLst>
                    <a:outerShdw blurRad="38100" dist="38100" dir="2700000" algn="tl">
                      <a:srgbClr val="000000">
                        <a:alpha val="43137"/>
                      </a:srgbClr>
                    </a:outerShdw>
                  </a:effectLst>
                </a:rPr>
                <a:t>A view of </a:t>
              </a:r>
              <a:r>
                <a:rPr lang="en-US" sz="1265" dirty="0" err="1">
                  <a:effectLst>
                    <a:outerShdw blurRad="38100" dist="38100" dir="2700000" algn="tl">
                      <a:srgbClr val="000000">
                        <a:alpha val="43137"/>
                      </a:srgbClr>
                    </a:outerShdw>
                  </a:effectLst>
                </a:rPr>
                <a:t>Jalsa</a:t>
              </a:r>
              <a:r>
                <a:rPr lang="en-US" sz="1265" dirty="0">
                  <a:effectLst>
                    <a:outerShdw blurRad="38100" dist="38100" dir="2700000" algn="tl">
                      <a:srgbClr val="000000">
                        <a:alpha val="43137"/>
                      </a:srgbClr>
                    </a:outerShdw>
                  </a:effectLst>
                </a:rPr>
                <a:t> </a:t>
              </a:r>
              <a:r>
                <a:rPr lang="en-US" sz="1265" dirty="0" err="1">
                  <a:effectLst>
                    <a:outerShdw blurRad="38100" dist="38100" dir="2700000" algn="tl">
                      <a:srgbClr val="000000">
                        <a:alpha val="43137"/>
                      </a:srgbClr>
                    </a:outerShdw>
                  </a:effectLst>
                </a:rPr>
                <a:t>Salana</a:t>
              </a:r>
              <a:r>
                <a:rPr lang="en-US" sz="1265" dirty="0">
                  <a:effectLst>
                    <a:outerShdw blurRad="38100" dist="38100" dir="2700000" algn="tl">
                      <a:srgbClr val="000000">
                        <a:alpha val="43137"/>
                      </a:srgbClr>
                    </a:outerShdw>
                  </a:effectLst>
                </a:rPr>
                <a:t> </a:t>
              </a:r>
              <a:r>
                <a:rPr lang="en-US" sz="1265" dirty="0" err="1">
                  <a:effectLst>
                    <a:outerShdw blurRad="38100" dist="38100" dir="2700000" algn="tl">
                      <a:srgbClr val="000000">
                        <a:alpha val="43137"/>
                      </a:srgbClr>
                    </a:outerShdw>
                  </a:effectLst>
                </a:rPr>
                <a:t>Rabwah</a:t>
              </a:r>
              <a:r>
                <a:rPr lang="en-US" sz="1265" dirty="0">
                  <a:effectLst>
                    <a:outerShdw blurRad="38100" dist="38100" dir="2700000" algn="tl">
                      <a:srgbClr val="000000">
                        <a:alpha val="43137"/>
                      </a:srgbClr>
                    </a:outerShdw>
                  </a:effectLst>
                </a:rPr>
                <a:t>, Pakistan</a:t>
              </a:r>
            </a:p>
          </p:txBody>
        </p:sp>
      </p:grpSp>
    </p:spTree>
    <p:extLst>
      <p:ext uri="{BB962C8B-B14F-4D97-AF65-F5344CB8AC3E}">
        <p14:creationId xmlns:p14="http://schemas.microsoft.com/office/powerpoint/2010/main" val="2364576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title"/>
          </p:nvPr>
        </p:nvSpPr>
        <p:spPr>
          <a:xfrm>
            <a:off x="124" y="1"/>
            <a:ext cx="10515386" cy="1325563"/>
          </a:xfrm>
        </p:spPr>
        <p:txBody>
          <a:bodyPr>
            <a:normAutofit/>
          </a:bodyPr>
          <a:lstStyle/>
          <a:p>
            <a:r>
              <a:rPr lang="en-US" altLang="x-none" sz="3093" dirty="0" err="1">
                <a:effectLst>
                  <a:outerShdw blurRad="38100" dist="38100" dir="2700000" algn="tl">
                    <a:srgbClr val="000000">
                      <a:alpha val="43137"/>
                    </a:srgbClr>
                  </a:outerShdw>
                </a:effectLst>
                <a:latin typeface="Maven Pro Regular" charset="0"/>
                <a:cs typeface="Maven Pro Regular" charset="0"/>
              </a:rPr>
              <a:t>Khalifatul</a:t>
            </a:r>
            <a:r>
              <a:rPr lang="en-US" altLang="x-none" sz="3093" dirty="0">
                <a:effectLst>
                  <a:outerShdw blurRad="38100" dist="38100" dir="2700000" algn="tl">
                    <a:srgbClr val="000000">
                      <a:alpha val="43137"/>
                    </a:srgbClr>
                  </a:outerShdw>
                </a:effectLst>
                <a:latin typeface="Maven Pro Regular" charset="0"/>
                <a:cs typeface="Maven Pro Regular" charset="0"/>
              </a:rPr>
              <a:t> </a:t>
            </a:r>
            <a:r>
              <a:rPr lang="en-US" altLang="x-none" sz="3093" dirty="0" err="1">
                <a:effectLst>
                  <a:outerShdw blurRad="38100" dist="38100" dir="2700000" algn="tl">
                    <a:srgbClr val="000000">
                      <a:alpha val="43137"/>
                    </a:srgbClr>
                  </a:outerShdw>
                </a:effectLst>
                <a:latin typeface="Maven Pro Regular" charset="0"/>
                <a:cs typeface="Maven Pro Regular" charset="0"/>
              </a:rPr>
              <a:t>Masih</a:t>
            </a:r>
            <a:r>
              <a:rPr lang="en-US" altLang="x-none" sz="3093" dirty="0">
                <a:effectLst>
                  <a:outerShdw blurRad="38100" dist="38100" dir="2700000" algn="tl">
                    <a:srgbClr val="000000">
                      <a:alpha val="43137"/>
                    </a:srgbClr>
                  </a:outerShdw>
                </a:effectLst>
                <a:latin typeface="Maven Pro Regular" charset="0"/>
                <a:cs typeface="Maven Pro Regular" charset="0"/>
              </a:rPr>
              <a:t> IV – </a:t>
            </a:r>
            <a:r>
              <a:rPr lang="en-US" altLang="x-none" sz="3093" dirty="0" err="1">
                <a:effectLst>
                  <a:outerShdw blurRad="38100" dist="38100" dir="2700000" algn="tl">
                    <a:srgbClr val="000000">
                      <a:alpha val="43137"/>
                    </a:srgbClr>
                  </a:outerShdw>
                </a:effectLst>
                <a:latin typeface="Maven Pro Regular" charset="0"/>
                <a:cs typeface="Maven Pro Regular" charset="0"/>
              </a:rPr>
              <a:t>Hadhrat</a:t>
            </a:r>
            <a:r>
              <a:rPr lang="en-US" altLang="x-none" sz="3093" dirty="0">
                <a:effectLst>
                  <a:outerShdw blurRad="38100" dist="38100" dir="2700000" algn="tl">
                    <a:srgbClr val="000000">
                      <a:alpha val="43137"/>
                    </a:srgbClr>
                  </a:outerShdw>
                </a:effectLst>
                <a:latin typeface="Maven Pro Regular" charset="0"/>
                <a:cs typeface="Maven Pro Regular" charset="0"/>
              </a:rPr>
              <a:t> </a:t>
            </a:r>
            <a:r>
              <a:rPr lang="en-US" altLang="x-none" sz="3093" dirty="0" err="1">
                <a:effectLst>
                  <a:outerShdw blurRad="38100" dist="38100" dir="2700000" algn="tl">
                    <a:srgbClr val="000000">
                      <a:alpha val="43137"/>
                    </a:srgbClr>
                  </a:outerShdw>
                </a:effectLst>
                <a:latin typeface="Maven Pro Regular" charset="0"/>
                <a:cs typeface="Maven Pro Regular" charset="0"/>
              </a:rPr>
              <a:t>Mirza</a:t>
            </a:r>
            <a:r>
              <a:rPr lang="en-US" altLang="x-none" sz="3093" dirty="0">
                <a:effectLst>
                  <a:outerShdw blurRad="38100" dist="38100" dir="2700000" algn="tl">
                    <a:srgbClr val="000000">
                      <a:alpha val="43137"/>
                    </a:srgbClr>
                  </a:outerShdw>
                </a:effectLst>
                <a:latin typeface="Maven Pro Regular" charset="0"/>
                <a:cs typeface="Maven Pro Regular" charset="0"/>
              </a:rPr>
              <a:t> Tahir </a:t>
            </a:r>
            <a:r>
              <a:rPr lang="en-US" altLang="x-none" sz="3093" dirty="0" err="1">
                <a:effectLst>
                  <a:outerShdw blurRad="38100" dist="38100" dir="2700000" algn="tl">
                    <a:srgbClr val="000000">
                      <a:alpha val="43137"/>
                    </a:srgbClr>
                  </a:outerShdw>
                </a:effectLst>
                <a:latin typeface="Maven Pro Regular" charset="0"/>
                <a:cs typeface="Maven Pro Regular" charset="0"/>
              </a:rPr>
              <a:t>Ahmad</a:t>
            </a:r>
            <a:r>
              <a:rPr lang="en-US" altLang="x-none" sz="3093" baseline="30000" dirty="0" err="1">
                <a:effectLst>
                  <a:outerShdw blurRad="38100" dist="38100" dir="2700000" algn="tl">
                    <a:srgbClr val="000000">
                      <a:alpha val="43137"/>
                    </a:srgbClr>
                  </a:outerShdw>
                </a:effectLst>
                <a:latin typeface="Maven Pro Regular" charset="0"/>
                <a:cs typeface="Maven Pro Regular" charset="0"/>
              </a:rPr>
              <a:t>rh</a:t>
            </a:r>
            <a:endParaRPr lang="en-US" altLang="x-none" sz="3093" baseline="30000" dirty="0">
              <a:effectLst>
                <a:outerShdw blurRad="38100" dist="38100" dir="2700000" algn="tl">
                  <a:srgbClr val="000000">
                    <a:alpha val="43137"/>
                  </a:srgbClr>
                </a:outerShdw>
              </a:effectLst>
              <a:latin typeface="Maven Pro Regular" charset="0"/>
              <a:cs typeface="Maven Pro Regular" charset="0"/>
            </a:endParaRPr>
          </a:p>
        </p:txBody>
      </p:sp>
      <p:pic>
        <p:nvPicPr>
          <p:cNvPr id="4" name="Picture 3">
            <a:extLst>
              <a:ext uri="{FF2B5EF4-FFF2-40B4-BE49-F238E27FC236}">
                <a16:creationId xmlns:a16="http://schemas.microsoft.com/office/drawing/2014/main" id="{CC996A30-76D4-674A-8904-3A055891DB62}"/>
              </a:ext>
            </a:extLst>
          </p:cNvPr>
          <p:cNvPicPr>
            <a:picLocks noChangeAspect="1"/>
          </p:cNvPicPr>
          <p:nvPr/>
        </p:nvPicPr>
        <p:blipFill>
          <a:blip r:embed="rId4"/>
          <a:stretch>
            <a:fillRect/>
          </a:stretch>
        </p:blipFill>
        <p:spPr>
          <a:xfrm>
            <a:off x="10412099" y="6255415"/>
            <a:ext cx="1651455" cy="535607"/>
          </a:xfrm>
          <a:prstGeom prst="rect">
            <a:avLst/>
          </a:prstGeom>
        </p:spPr>
      </p:pic>
      <p:sp>
        <p:nvSpPr>
          <p:cNvPr id="9" name="Content Placeholder 4"/>
          <p:cNvSpPr>
            <a:spLocks noGrp="1"/>
          </p:cNvSpPr>
          <p:nvPr>
            <p:ph idx="1"/>
          </p:nvPr>
        </p:nvSpPr>
        <p:spPr>
          <a:xfrm>
            <a:off x="522699" y="1772260"/>
            <a:ext cx="5027495" cy="3352800"/>
          </a:xfrm>
          <a:ln>
            <a:solidFill>
              <a:schemeClr val="tx1"/>
            </a:solidFill>
          </a:ln>
        </p:spPr>
        <p:txBody>
          <a:bodyPr anchor="t">
            <a:normAutofit fontScale="92500"/>
          </a:bodyPr>
          <a:lstStyle/>
          <a:p>
            <a:pPr algn="just"/>
            <a:r>
              <a:rPr lang="en-US" dirty="0"/>
              <a:t>This video shows an example of the extreme love and concern </a:t>
            </a:r>
            <a:r>
              <a:rPr lang="en-US" dirty="0" err="1"/>
              <a:t>Huzur</a:t>
            </a:r>
            <a:r>
              <a:rPr lang="en-US" baseline="30000" dirty="0" err="1"/>
              <a:t>rh</a:t>
            </a:r>
            <a:r>
              <a:rPr lang="en-US" baseline="30000" dirty="0"/>
              <a:t> </a:t>
            </a:r>
            <a:r>
              <a:rPr lang="en-US" dirty="0"/>
              <a:t>had about the spiritual wellbeing and the worldly success of the </a:t>
            </a:r>
            <a:r>
              <a:rPr lang="en-US" dirty="0" err="1"/>
              <a:t>Jama’at</a:t>
            </a:r>
            <a:r>
              <a:rPr lang="en-US" dirty="0"/>
              <a:t> members</a:t>
            </a:r>
          </a:p>
          <a:p>
            <a:endParaRPr lang="en-US" dirty="0"/>
          </a:p>
          <a:p>
            <a:r>
              <a:rPr lang="en-US" dirty="0"/>
              <a:t>Please pay attention to the English subtitles</a:t>
            </a:r>
          </a:p>
        </p:txBody>
      </p:sp>
      <p:pic>
        <p:nvPicPr>
          <p:cNvPr id="2" name="KM4">
            <a:hlinkClick r:id="" action="ppaction://media"/>
            <a:extLst>
              <a:ext uri="{FF2B5EF4-FFF2-40B4-BE49-F238E27FC236}">
                <a16:creationId xmlns:a16="http://schemas.microsoft.com/office/drawing/2014/main" id="{0EA7E788-0435-43E3-9027-F90F9857E2C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52743" y="1772260"/>
            <a:ext cx="6096000" cy="3352800"/>
          </a:xfrm>
          <a:prstGeom prst="rect">
            <a:avLst/>
          </a:prstGeom>
        </p:spPr>
      </p:pic>
    </p:spTree>
    <p:extLst>
      <p:ext uri="{BB962C8B-B14F-4D97-AF65-F5344CB8AC3E}">
        <p14:creationId xmlns:p14="http://schemas.microsoft.com/office/powerpoint/2010/main" val="99569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0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title"/>
          </p:nvPr>
        </p:nvSpPr>
        <p:spPr>
          <a:xfrm>
            <a:off x="439114" y="1"/>
            <a:ext cx="11313772" cy="1325563"/>
          </a:xfrm>
        </p:spPr>
        <p:txBody>
          <a:bodyPr>
            <a:normAutofit/>
          </a:bodyPr>
          <a:lstStyle/>
          <a:p>
            <a:pPr algn="ctr"/>
            <a:r>
              <a:rPr lang="en-US" altLang="x-none" sz="3093" dirty="0">
                <a:effectLst>
                  <a:outerShdw blurRad="38100" dist="38100" dir="2700000" algn="tl">
                    <a:srgbClr val="000000">
                      <a:alpha val="43137"/>
                    </a:srgbClr>
                  </a:outerShdw>
                </a:effectLst>
                <a:latin typeface="Maven Pro Regular" charset="0"/>
                <a:cs typeface="Maven Pro Regular" charset="0"/>
              </a:rPr>
              <a:t>Blessings of </a:t>
            </a:r>
            <a:r>
              <a:rPr lang="en-US" altLang="x-none" sz="3093" dirty="0" err="1">
                <a:effectLst>
                  <a:outerShdw blurRad="38100" dist="38100" dir="2700000" algn="tl">
                    <a:srgbClr val="000000">
                      <a:alpha val="43137"/>
                    </a:srgbClr>
                  </a:outerShdw>
                </a:effectLst>
                <a:latin typeface="Maven Pro Regular" charset="0"/>
                <a:cs typeface="Maven Pro Regular" charset="0"/>
              </a:rPr>
              <a:t>Khilafat</a:t>
            </a:r>
            <a:r>
              <a:rPr lang="en-US" altLang="x-none" sz="3093" dirty="0">
                <a:effectLst>
                  <a:outerShdw blurRad="38100" dist="38100" dir="2700000" algn="tl">
                    <a:srgbClr val="000000">
                      <a:alpha val="43137"/>
                    </a:srgbClr>
                  </a:outerShdw>
                </a:effectLst>
                <a:latin typeface="Maven Pro Regular" charset="0"/>
                <a:cs typeface="Maven Pro Regular" charset="0"/>
              </a:rPr>
              <a:t> and our Responsibilities </a:t>
            </a:r>
          </a:p>
        </p:txBody>
      </p:sp>
      <p:pic>
        <p:nvPicPr>
          <p:cNvPr id="4" name="Picture 3">
            <a:extLst>
              <a:ext uri="{FF2B5EF4-FFF2-40B4-BE49-F238E27FC236}">
                <a16:creationId xmlns:a16="http://schemas.microsoft.com/office/drawing/2014/main" id="{CC996A30-76D4-674A-8904-3A055891DB62}"/>
              </a:ext>
            </a:extLst>
          </p:cNvPr>
          <p:cNvPicPr>
            <a:picLocks noChangeAspect="1"/>
          </p:cNvPicPr>
          <p:nvPr/>
        </p:nvPicPr>
        <p:blipFill>
          <a:blip r:embed="rId4"/>
          <a:stretch>
            <a:fillRect/>
          </a:stretch>
        </p:blipFill>
        <p:spPr>
          <a:xfrm>
            <a:off x="10412099" y="6255415"/>
            <a:ext cx="1651455" cy="535607"/>
          </a:xfrm>
          <a:prstGeom prst="rect">
            <a:avLst/>
          </a:prstGeom>
        </p:spPr>
      </p:pic>
      <p:pic>
        <p:nvPicPr>
          <p:cNvPr id="2" name="May_11-1">
            <a:hlinkClick r:id="" action="ppaction://media"/>
            <a:extLst>
              <a:ext uri="{FF2B5EF4-FFF2-40B4-BE49-F238E27FC236}">
                <a16:creationId xmlns:a16="http://schemas.microsoft.com/office/drawing/2014/main" id="{1B9AA977-6EE4-478B-ACF2-8F1FBEDA94A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42437" y="1049118"/>
            <a:ext cx="6694968" cy="5021226"/>
          </a:xfrm>
          <a:prstGeom prst="rect">
            <a:avLst/>
          </a:prstGeom>
        </p:spPr>
      </p:pic>
    </p:spTree>
    <p:extLst>
      <p:ext uri="{BB962C8B-B14F-4D97-AF65-F5344CB8AC3E}">
        <p14:creationId xmlns:p14="http://schemas.microsoft.com/office/powerpoint/2010/main" val="363201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2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title"/>
          </p:nvPr>
        </p:nvSpPr>
        <p:spPr>
          <a:xfrm>
            <a:off x="838308" y="1"/>
            <a:ext cx="10515386" cy="1325563"/>
          </a:xfrm>
        </p:spPr>
        <p:txBody>
          <a:bodyPr>
            <a:normAutofit/>
          </a:bodyPr>
          <a:lstStyle/>
          <a:p>
            <a:pPr algn="ctr"/>
            <a:r>
              <a:rPr lang="en-US" altLang="x-none" sz="3093" dirty="0">
                <a:effectLst>
                  <a:outerShdw blurRad="38100" dist="38100" dir="2700000" algn="tl">
                    <a:srgbClr val="000000">
                      <a:alpha val="43137"/>
                    </a:srgbClr>
                  </a:outerShdw>
                </a:effectLst>
                <a:latin typeface="Maven Pro Regular" charset="0"/>
                <a:cs typeface="Maven Pro Regular" charset="0"/>
              </a:rPr>
              <a:t>Take Home Message </a:t>
            </a:r>
          </a:p>
        </p:txBody>
      </p:sp>
      <p:sp>
        <p:nvSpPr>
          <p:cNvPr id="2" name="Content Placeholder 1"/>
          <p:cNvSpPr>
            <a:spLocks noGrp="1"/>
          </p:cNvSpPr>
          <p:nvPr>
            <p:ph idx="1"/>
          </p:nvPr>
        </p:nvSpPr>
        <p:spPr>
          <a:xfrm>
            <a:off x="838200" y="868694"/>
            <a:ext cx="10515600" cy="4351338"/>
          </a:xfrm>
        </p:spPr>
        <p:txBody>
          <a:bodyPr>
            <a:normAutofit fontScale="92500" lnSpcReduction="10000"/>
          </a:bodyPr>
          <a:lstStyle/>
          <a:p>
            <a:pPr marL="0" indent="0" algn="ctr">
              <a:buNone/>
            </a:pPr>
            <a:endParaRPr lang="en-US" dirty="0"/>
          </a:p>
          <a:p>
            <a:pPr marL="0" indent="0" algn="ctr">
              <a:buNone/>
            </a:pPr>
            <a:endParaRPr lang="en-US" dirty="0"/>
          </a:p>
          <a:p>
            <a:pPr marL="0" indent="0" algn="ctr">
              <a:buNone/>
            </a:pPr>
            <a:r>
              <a:rPr lang="en-US" dirty="0" err="1"/>
              <a:t>Khalifa</a:t>
            </a:r>
            <a:r>
              <a:rPr lang="en-US" dirty="0"/>
              <a:t> of the time is full of sincere love and compassion for us. He feels our pain and devotedly pray to Allah for our wellbeing and protection. In return, WE must realize and fulfill our obligations towards the institution of </a:t>
            </a:r>
            <a:r>
              <a:rPr lang="en-US" dirty="0" err="1"/>
              <a:t>Khilafat</a:t>
            </a:r>
            <a:r>
              <a:rPr lang="en-US" dirty="0"/>
              <a:t>. We must pray for our Khalifa, obey him and assist his mission in every possible way!</a:t>
            </a:r>
          </a:p>
          <a:p>
            <a:pPr marL="0" indent="0" algn="ctr">
              <a:buNone/>
            </a:pPr>
            <a:endParaRPr lang="en-US" dirty="0"/>
          </a:p>
          <a:p>
            <a:pPr marL="0" indent="0" algn="ctr">
              <a:buNone/>
            </a:pPr>
            <a:r>
              <a:rPr lang="en-US" dirty="0" err="1"/>
              <a:t>Khuddam</a:t>
            </a:r>
            <a:r>
              <a:rPr lang="en-US" dirty="0"/>
              <a:t> should make an effort to write a letter to </a:t>
            </a:r>
            <a:r>
              <a:rPr lang="en-US" dirty="0" err="1"/>
              <a:t>Khalifatul</a:t>
            </a:r>
            <a:r>
              <a:rPr lang="en-US" dirty="0"/>
              <a:t> Masih at least once a month.</a:t>
            </a:r>
          </a:p>
          <a:p>
            <a:pPr marL="0" indent="0" algn="ctr">
              <a:buNone/>
            </a:pPr>
            <a:r>
              <a:rPr lang="en-US" dirty="0"/>
              <a:t>(Type and email your letter to </a:t>
            </a:r>
            <a:r>
              <a:rPr lang="en-US" u="sng" dirty="0">
                <a:hlinkClick r:id="rId2"/>
              </a:rPr>
              <a:t>letters@mkausa.org</a:t>
            </a:r>
            <a:r>
              <a:rPr lang="en-US" dirty="0"/>
              <a:t>)</a:t>
            </a:r>
          </a:p>
        </p:txBody>
      </p:sp>
      <p:pic>
        <p:nvPicPr>
          <p:cNvPr id="4" name="Picture 3">
            <a:extLst>
              <a:ext uri="{FF2B5EF4-FFF2-40B4-BE49-F238E27FC236}">
                <a16:creationId xmlns:a16="http://schemas.microsoft.com/office/drawing/2014/main" id="{CC996A30-76D4-674A-8904-3A055891DB62}"/>
              </a:ext>
            </a:extLst>
          </p:cNvPr>
          <p:cNvPicPr>
            <a:picLocks noChangeAspect="1"/>
          </p:cNvPicPr>
          <p:nvPr/>
        </p:nvPicPr>
        <p:blipFill>
          <a:blip r:embed="rId3"/>
          <a:stretch>
            <a:fillRect/>
          </a:stretch>
        </p:blipFill>
        <p:spPr>
          <a:xfrm>
            <a:off x="10412099" y="6255415"/>
            <a:ext cx="1651455" cy="535607"/>
          </a:xfrm>
          <a:prstGeom prst="rect">
            <a:avLst/>
          </a:prstGeom>
        </p:spPr>
      </p:pic>
    </p:spTree>
    <p:extLst>
      <p:ext uri="{BB962C8B-B14F-4D97-AF65-F5344CB8AC3E}">
        <p14:creationId xmlns:p14="http://schemas.microsoft.com/office/powerpoint/2010/main" val="12549068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1192</TotalTime>
  <Words>408</Words>
  <Application>Microsoft Office PowerPoint</Application>
  <PresentationFormat>Widescreen</PresentationFormat>
  <Paragraphs>45</Paragraphs>
  <Slides>9</Slides>
  <Notes>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vt:i4>
      </vt:variant>
    </vt:vector>
  </HeadingPairs>
  <TitlesOfParts>
    <vt:vector size="19" baseType="lpstr">
      <vt:lpstr>MS PGothic</vt:lpstr>
      <vt:lpstr>Aleo Light</vt:lpstr>
      <vt:lpstr>Arial</vt:lpstr>
      <vt:lpstr>Calibri</vt:lpstr>
      <vt:lpstr>Calibri Light</vt:lpstr>
      <vt:lpstr>Lato</vt:lpstr>
      <vt:lpstr>Maven Pro Medium</vt:lpstr>
      <vt:lpstr>Maven Pro Regular</vt:lpstr>
      <vt:lpstr>Wingdings</vt:lpstr>
      <vt:lpstr>Office Theme</vt:lpstr>
      <vt:lpstr>Khalifa’s Love for the Jama’at and our Responsibilities</vt:lpstr>
      <vt:lpstr>Personal Attributes of a Khalifa</vt:lpstr>
      <vt:lpstr>Examples of Love and Compassion</vt:lpstr>
      <vt:lpstr>Khalifatul Masih I – Hadhrat Hakim Maulvi Nur-Ud-Dinra</vt:lpstr>
      <vt:lpstr>Khalifatul Masih II – Hadhrat Mirza Bashirud Din Mahmood Ahmadra</vt:lpstr>
      <vt:lpstr>Khalifatul Masih III – Hadhrat Mirza Nasir Ahmadrh</vt:lpstr>
      <vt:lpstr>Khalifatul Masih IV – Hadhrat Mirza Tahir Ahmadrh</vt:lpstr>
      <vt:lpstr>Blessings of Khilafat and our Responsibilities </vt:lpstr>
      <vt:lpstr>Take Home Message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Khalifa’s Love for the Jama’at and our Responsibilities</dc:title>
  <dc:creator>Furqan Ahmed</dc:creator>
  <cp:lastModifiedBy>user</cp:lastModifiedBy>
  <cp:revision>48</cp:revision>
  <dcterms:created xsi:type="dcterms:W3CDTF">2018-04-27T21:34:23Z</dcterms:created>
  <dcterms:modified xsi:type="dcterms:W3CDTF">2018-04-30T03:46:51Z</dcterms:modified>
</cp:coreProperties>
</file>