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65" r:id="rId3"/>
    <p:sldId id="270" r:id="rId4"/>
    <p:sldId id="259" r:id="rId5"/>
    <p:sldId id="268" r:id="rId6"/>
    <p:sldId id="266" r:id="rId7"/>
    <p:sldId id="269"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197"/>
    <a:srgbClr val="737CBA"/>
    <a:srgbClr val="912E2B"/>
    <a:srgbClr val="8AB1C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2" autoAdjust="0"/>
    <p:restoredTop sz="86398" autoAdjust="0"/>
  </p:normalViewPr>
  <p:slideViewPr>
    <p:cSldViewPr snapToGrid="0" snapToObjects="1">
      <p:cViewPr varScale="1">
        <p:scale>
          <a:sx n="203" d="100"/>
          <a:sy n="203" d="100"/>
        </p:scale>
        <p:origin x="184" y="2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2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9B2C0-0CB6-754F-BF98-C66050ED9EB7}" type="datetimeFigureOut">
              <a:rPr lang="en-US" smtClean="0"/>
              <a:t>1/15/17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1D71D-A8E1-5041-9B86-8518B39BA49A}" type="slidenum">
              <a:rPr lang="en-US" smtClean="0"/>
              <a:t>‹#›</a:t>
            </a:fld>
            <a:endParaRPr lang="en-US"/>
          </a:p>
        </p:txBody>
      </p:sp>
    </p:spTree>
    <p:extLst>
      <p:ext uri="{BB962C8B-B14F-4D97-AF65-F5344CB8AC3E}">
        <p14:creationId xmlns:p14="http://schemas.microsoft.com/office/powerpoint/2010/main" val="242648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8AB1C7"/>
                </a:solidFill>
                <a:latin typeface="Aleo Light"/>
                <a:cs typeface="Ale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530256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9798729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6891765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521224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aven Pro Light 300 Regular"/>
                <a:cs typeface="Maven Pro Light 300 Regula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77C197"/>
                </a:solidFill>
                <a:latin typeface="Aleo Light"/>
                <a:cs typeface="Ale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550437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546472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64913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092824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95936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642094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i="0">
                <a:latin typeface="Maven Pro Regular"/>
                <a:cs typeface="Maven Pro Regular"/>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b="0" i="0">
                <a:solidFill>
                  <a:srgbClr val="8AB1C7"/>
                </a:solidFill>
                <a:latin typeface="Aleo Light"/>
                <a:cs typeface="Aleo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923026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Aleo Light"/>
                <a:cs typeface="Aleo Light"/>
              </a:defRPr>
            </a:lvl1pPr>
          </a:lstStyle>
          <a:p>
            <a:endParaRPr lang="en-US" dirty="0"/>
          </a:p>
        </p:txBody>
      </p:sp>
      <p:pic>
        <p:nvPicPr>
          <p:cNvPr id="7" name="Picture 6" descr="MKA_USA_Logo_WHITE_XLarg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2288" y="4747921"/>
            <a:ext cx="1391711" cy="393976"/>
          </a:xfrm>
          <a:prstGeom prst="rect">
            <a:avLst/>
          </a:prstGeom>
        </p:spPr>
      </p:pic>
    </p:spTree>
    <p:extLst>
      <p:ext uri="{BB962C8B-B14F-4D97-AF65-F5344CB8AC3E}">
        <p14:creationId xmlns:p14="http://schemas.microsoft.com/office/powerpoint/2010/main" val="127682022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xStyles>
    <p:titleStyle>
      <a:lvl1pPr algn="ctr" defTabSz="457200" rtl="0" eaLnBrk="1" latinLnBrk="0" hangingPunct="1">
        <a:spcBef>
          <a:spcPct val="0"/>
        </a:spcBef>
        <a:buNone/>
        <a:defRPr sz="4400" b="0" i="0" kern="1200">
          <a:solidFill>
            <a:schemeClr val="tx1"/>
          </a:solidFill>
          <a:latin typeface="Maven Pro Regular"/>
          <a:ea typeface="+mj-ea"/>
          <a:cs typeface="Maven Pr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ssion Gothic Thin"/>
          <a:ea typeface="+mn-ea"/>
          <a:cs typeface="Mission Gothic Thin"/>
        </a:defRPr>
      </a:lvl1pPr>
      <a:lvl2pPr marL="742950" indent="-285750" algn="l" defTabSz="457200" rtl="0" eaLnBrk="1" latinLnBrk="0" hangingPunct="1">
        <a:spcBef>
          <a:spcPct val="20000"/>
        </a:spcBef>
        <a:buFont typeface="Arial"/>
        <a:buChar char="–"/>
        <a:defRPr sz="2800" kern="1200">
          <a:solidFill>
            <a:schemeClr val="tx1"/>
          </a:solidFill>
          <a:latin typeface="Mission Gothic Thin"/>
          <a:ea typeface="+mn-ea"/>
          <a:cs typeface="Mission Gothic Thin"/>
        </a:defRPr>
      </a:lvl2pPr>
      <a:lvl3pPr marL="1143000" indent="-228600" algn="l" defTabSz="457200" rtl="0" eaLnBrk="1" latinLnBrk="0" hangingPunct="1">
        <a:spcBef>
          <a:spcPct val="20000"/>
        </a:spcBef>
        <a:buFont typeface="Arial"/>
        <a:buChar char="•"/>
        <a:defRPr sz="2400" kern="1200">
          <a:solidFill>
            <a:schemeClr val="tx1"/>
          </a:solidFill>
          <a:latin typeface="Mission Gothic Thin"/>
          <a:ea typeface="+mn-ea"/>
          <a:cs typeface="Mission Gothic Thin"/>
        </a:defRPr>
      </a:lvl3pPr>
      <a:lvl4pPr marL="1600200" indent="-228600" algn="l" defTabSz="457200" rtl="0" eaLnBrk="1" latinLnBrk="0" hangingPunct="1">
        <a:spcBef>
          <a:spcPct val="20000"/>
        </a:spcBef>
        <a:buFont typeface="Arial"/>
        <a:buChar char="–"/>
        <a:defRPr sz="2000" kern="1200">
          <a:solidFill>
            <a:schemeClr val="tx1"/>
          </a:solidFill>
          <a:latin typeface="Mission Gothic Thin"/>
          <a:ea typeface="+mn-ea"/>
          <a:cs typeface="Mission Gothic Thin"/>
        </a:defRPr>
      </a:lvl4pPr>
      <a:lvl5pPr marL="2057400" indent="-228600" algn="l" defTabSz="457200" rtl="0" eaLnBrk="1" latinLnBrk="0" hangingPunct="1">
        <a:spcBef>
          <a:spcPct val="20000"/>
        </a:spcBef>
        <a:buFont typeface="Arial"/>
        <a:buChar char="»"/>
        <a:defRPr sz="2000" kern="1200">
          <a:solidFill>
            <a:schemeClr val="tx1"/>
          </a:solidFill>
          <a:latin typeface="Mission Gothic Thin"/>
          <a:ea typeface="+mn-ea"/>
          <a:cs typeface="Mission Gothic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image" Target="../media/image2.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3.m4a"/><Relationship Id="rId2"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image" Target="../media/image2.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image" Target="../media/image2.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hyperlink" Target="mailto:Fahmeed098@gmail.com" TargetMode="External"/><Relationship Id="rId5" Type="http://schemas.openxmlformats.org/officeDocument/2006/relationships/hyperlink" Target="mailto:soccer.sarmad@gmail.com" TargetMode="External"/><Relationship Id="rId6" Type="http://schemas.openxmlformats.org/officeDocument/2006/relationships/hyperlink" Target="mailto:afiefaccord@gmail.com" TargetMode="External"/><Relationship Id="rId7" Type="http://schemas.openxmlformats.org/officeDocument/2006/relationships/hyperlink" Target="mailto:Rashidyasin9@gmail.com" TargetMode="External"/><Relationship Id="rId8" Type="http://schemas.openxmlformats.org/officeDocument/2006/relationships/hyperlink" Target="mailto:Wajahat.ali@mkausa.org" TargetMode="External"/><Relationship Id="rId9" Type="http://schemas.openxmlformats.org/officeDocument/2006/relationships/hyperlink" Target="mailto:niaz.butt@mkausa.org" TargetMode="External"/><Relationship Id="rId10" Type="http://schemas.openxmlformats.org/officeDocument/2006/relationships/image" Target="../media/image2.png"/><Relationship Id="rId1" Type="http://schemas.microsoft.com/office/2007/relationships/media" Target="../media/media7.m4a"/><Relationship Id="rId2" Type="http://schemas.openxmlformats.org/officeDocument/2006/relationships/audio" Target="../media/media7.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err="1" smtClean="0"/>
              <a:t>Waqar</a:t>
            </a:r>
            <a:r>
              <a:rPr lang="en-US" b="1" dirty="0" smtClean="0"/>
              <a:t>-e-Amal</a:t>
            </a:r>
            <a:endParaRPr lang="en-US" b="1" dirty="0"/>
          </a:p>
        </p:txBody>
      </p:sp>
      <p:sp>
        <p:nvSpPr>
          <p:cNvPr id="3" name="Subtitle 2"/>
          <p:cNvSpPr>
            <a:spLocks noGrp="1"/>
          </p:cNvSpPr>
          <p:nvPr>
            <p:ph type="subTitle" idx="1"/>
          </p:nvPr>
        </p:nvSpPr>
        <p:spPr/>
        <p:txBody>
          <a:bodyPr/>
          <a:lstStyle/>
          <a:p>
            <a:r>
              <a:rPr lang="en-US" dirty="0" smtClean="0"/>
              <a:t>Department Plan </a:t>
            </a:r>
            <a:r>
              <a:rPr lang="en-US" dirty="0" smtClean="0"/>
              <a:t>2016-2017</a:t>
            </a:r>
            <a:endParaRPr lang="en-US" dirty="0" smtClean="0"/>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00344617"/>
      </p:ext>
    </p:extLst>
  </p:cSld>
  <p:clrMapOvr>
    <a:masterClrMapping/>
  </p:clrMapOvr>
  <mc:AlternateContent xmlns:mc="http://schemas.openxmlformats.org/markup-compatibility/2006">
    <mc:Choice xmlns:p14="http://schemas.microsoft.com/office/powerpoint/2010/main" Requires="p14">
      <p:transition spd="slow" p14:dur="2000" advClick="0" advTm="11157"/>
    </mc:Choice>
    <mc:Fallback>
      <p:transition spd="slow" advClick="0" advTm="11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31" y="61347"/>
            <a:ext cx="8077199" cy="871538"/>
          </a:xfrm>
        </p:spPr>
        <p:txBody>
          <a:bodyPr>
            <a:normAutofit/>
          </a:bodyPr>
          <a:lstStyle/>
          <a:p>
            <a:pPr algn="ctr"/>
            <a:r>
              <a:rPr lang="en-US" sz="4400" dirty="0" smtClean="0"/>
              <a:t>Constitution</a:t>
            </a:r>
            <a:endParaRPr lang="en-US" sz="4400" dirty="0"/>
          </a:p>
        </p:txBody>
      </p:sp>
      <p:sp>
        <p:nvSpPr>
          <p:cNvPr id="11" name="TextBox 10"/>
          <p:cNvSpPr txBox="1"/>
          <p:nvPr/>
        </p:nvSpPr>
        <p:spPr>
          <a:xfrm>
            <a:off x="457201" y="1076325"/>
            <a:ext cx="858356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err="1" smtClean="0"/>
              <a:t>Mohtamim</a:t>
            </a:r>
            <a:r>
              <a:rPr lang="en-US" sz="2800" dirty="0" smtClean="0"/>
              <a:t> </a:t>
            </a:r>
            <a:r>
              <a:rPr lang="en-US" sz="2800" dirty="0" err="1" smtClean="0"/>
              <a:t>Waqar</a:t>
            </a:r>
            <a:r>
              <a:rPr lang="en-US" sz="2800" dirty="0" smtClean="0"/>
              <a:t>-e-</a:t>
            </a:r>
            <a:r>
              <a:rPr lang="en-US" sz="2800" dirty="0"/>
              <a:t>A</a:t>
            </a:r>
            <a:r>
              <a:rPr lang="en-US" sz="2800" dirty="0" smtClean="0"/>
              <a:t>mal shall establish among the members </a:t>
            </a:r>
            <a:r>
              <a:rPr lang="en-US" sz="2800" dirty="0" smtClean="0"/>
              <a:t>of </a:t>
            </a:r>
            <a:r>
              <a:rPr lang="en-US" sz="2800" dirty="0" smtClean="0"/>
              <a:t>Jamaat, dignity of doing work with their own hands, and shall inculcate this trend in the Jamaat.</a:t>
            </a:r>
          </a:p>
          <a:p>
            <a:pPr marL="457200" indent="-457200">
              <a:buFont typeface="Arial" panose="020B0604020202020204" pitchFamily="34" charset="0"/>
              <a:buChar char="•"/>
            </a:pPr>
            <a:r>
              <a:rPr lang="en-US" sz="2800" dirty="0" smtClean="0"/>
              <a:t>He shall urge </a:t>
            </a:r>
            <a:r>
              <a:rPr lang="en-US" sz="2800" dirty="0" err="1" smtClean="0"/>
              <a:t>Majalis</a:t>
            </a:r>
            <a:r>
              <a:rPr lang="en-US" sz="2800" dirty="0" smtClean="0"/>
              <a:t> to engage themselves in collective work and issue general instructions in this respect. </a:t>
            </a:r>
            <a:endParaRPr lang="en-US" sz="2800"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1286009546"/>
      </p:ext>
    </p:extLst>
  </p:cSld>
  <p:clrMapOvr>
    <a:masterClrMapping/>
  </p:clrMapOvr>
  <mc:AlternateContent xmlns:mc="http://schemas.openxmlformats.org/markup-compatibility/2006">
    <mc:Choice xmlns:p14="http://schemas.microsoft.com/office/powerpoint/2010/main" Requires="p14">
      <p:transition spd="slow" p14:dur="2000" advClick="0" advTm="21211"/>
    </mc:Choice>
    <mc:Fallback>
      <p:transition spd="slow" advClick="0" advTm="212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36" y="205979"/>
            <a:ext cx="8229600" cy="857250"/>
          </a:xfrm>
        </p:spPr>
        <p:txBody>
          <a:bodyPr/>
          <a:lstStyle/>
          <a:p>
            <a:r>
              <a:rPr lang="en-US" b="1" dirty="0" err="1" smtClean="0"/>
              <a:t>Hadhrat</a:t>
            </a:r>
            <a:r>
              <a:rPr lang="en-US" b="1" dirty="0" smtClean="0"/>
              <a:t> </a:t>
            </a:r>
            <a:r>
              <a:rPr lang="en-US" b="1" dirty="0" err="1" smtClean="0"/>
              <a:t>Musleh</a:t>
            </a:r>
            <a:r>
              <a:rPr lang="en-US" b="1" dirty="0" smtClean="0"/>
              <a:t> </a:t>
            </a:r>
            <a:r>
              <a:rPr lang="en-US" b="1" dirty="0" err="1" smtClean="0"/>
              <a:t>Mauood</a:t>
            </a:r>
            <a:r>
              <a:rPr lang="en-US" b="1" dirty="0" smtClean="0"/>
              <a:t> (</a:t>
            </a:r>
            <a:r>
              <a:rPr lang="en-US" b="1" dirty="0" err="1" smtClean="0"/>
              <a:t>ra</a:t>
            </a:r>
            <a:r>
              <a:rPr lang="en-US" b="1" dirty="0"/>
              <a:t>)</a:t>
            </a:r>
          </a:p>
        </p:txBody>
      </p:sp>
      <p:sp>
        <p:nvSpPr>
          <p:cNvPr id="3" name="Content Placeholder 2"/>
          <p:cNvSpPr>
            <a:spLocks noGrp="1"/>
          </p:cNvSpPr>
          <p:nvPr>
            <p:ph idx="1"/>
          </p:nvPr>
        </p:nvSpPr>
        <p:spPr>
          <a:xfrm>
            <a:off x="787952" y="1326615"/>
            <a:ext cx="8229600" cy="3394472"/>
          </a:xfrm>
        </p:spPr>
        <p:txBody>
          <a:bodyPr>
            <a:normAutofit/>
          </a:bodyPr>
          <a:lstStyle/>
          <a:p>
            <a:r>
              <a:rPr lang="en-US" sz="2800" dirty="0" smtClean="0">
                <a:latin typeface="Calibri" panose="020F0502020204030204" pitchFamily="34" charset="0"/>
              </a:rPr>
              <a:t>The inception of </a:t>
            </a:r>
            <a:r>
              <a:rPr lang="en-US" sz="2800" dirty="0" err="1" smtClean="0">
                <a:latin typeface="Calibri" panose="020F0502020204030204" pitchFamily="34" charset="0"/>
              </a:rPr>
              <a:t>Waqar</a:t>
            </a:r>
            <a:r>
              <a:rPr lang="en-US" sz="2800" dirty="0" smtClean="0">
                <a:latin typeface="Calibri" panose="020F0502020204030204" pitchFamily="34" charset="0"/>
              </a:rPr>
              <a:t>-e-Amal has two basic benefits. First being the elimination of laziness, and the second the desire for slavery will never be born. When the world believes that no kind of work is demeaning and laziness is not an option, there will be no need for slavery in the world. </a:t>
            </a:r>
            <a:endParaRPr lang="en-US" sz="2800" dirty="0">
              <a:latin typeface="Calibri" panose="020F0502020204030204" pitchFamily="34" charset="0"/>
            </a:endParaRPr>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1024898951"/>
      </p:ext>
    </p:extLst>
  </p:cSld>
  <p:clrMapOvr>
    <a:masterClrMapping/>
  </p:clrMapOvr>
  <mc:AlternateContent xmlns:mc="http://schemas.openxmlformats.org/markup-compatibility/2006">
    <mc:Choice xmlns:p14="http://schemas.microsoft.com/office/powerpoint/2010/main" Requires="p14">
      <p:transition spd="slow" p14:dur="2000" advClick="0" advTm="24872"/>
    </mc:Choice>
    <mc:Fallback>
      <p:transition spd="slow" advClick="0" advTm="24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90" y="90610"/>
            <a:ext cx="6695768" cy="871538"/>
          </a:xfrm>
        </p:spPr>
        <p:txBody>
          <a:bodyPr>
            <a:noAutofit/>
          </a:bodyPr>
          <a:lstStyle/>
          <a:p>
            <a:pPr algn="ctr"/>
            <a:r>
              <a:rPr lang="en-US" sz="4400" dirty="0" smtClean="0"/>
              <a:t>Accurate Reporting</a:t>
            </a:r>
            <a:endParaRPr lang="en-US" sz="4400" dirty="0"/>
          </a:p>
        </p:txBody>
      </p:sp>
      <p:sp>
        <p:nvSpPr>
          <p:cNvPr id="11" name="TextBox 10"/>
          <p:cNvSpPr txBox="1"/>
          <p:nvPr/>
        </p:nvSpPr>
        <p:spPr>
          <a:xfrm>
            <a:off x="353961" y="1018124"/>
            <a:ext cx="8583561"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What </a:t>
            </a:r>
            <a:r>
              <a:rPr lang="en-US" sz="2800" dirty="0" smtClean="0"/>
              <a:t>counts as </a:t>
            </a:r>
            <a:r>
              <a:rPr lang="en-US" sz="2800" dirty="0" err="1" smtClean="0"/>
              <a:t>Waqar</a:t>
            </a:r>
            <a:r>
              <a:rPr lang="en-US" sz="2800" dirty="0" smtClean="0"/>
              <a:t>-e-Amal?</a:t>
            </a:r>
            <a:endParaRPr lang="en-US" sz="2800" dirty="0"/>
          </a:p>
          <a:p>
            <a:pPr marL="457200" indent="-457200">
              <a:buFont typeface="Arial" panose="020B0604020202020204" pitchFamily="34" charset="0"/>
              <a:buChar char="•"/>
            </a:pPr>
            <a:r>
              <a:rPr lang="en-US" sz="2800" dirty="0" smtClean="0"/>
              <a:t>Cleaning, security, preparing food, blood drives, food shelters, tree plantings, setting up and breaking down </a:t>
            </a:r>
            <a:r>
              <a:rPr lang="en-US" sz="2800" dirty="0" err="1" smtClean="0"/>
              <a:t>Tabligh</a:t>
            </a:r>
            <a:r>
              <a:rPr lang="en-US" sz="2800" dirty="0" smtClean="0"/>
              <a:t> stalls, MKA events and Jamaat events, all types of volunteer work</a:t>
            </a:r>
          </a:p>
          <a:p>
            <a:pPr marL="457200" indent="-457200">
              <a:buFont typeface="Arial" panose="020B0604020202020204" pitchFamily="34" charset="0"/>
              <a:buChar char="•"/>
            </a:pPr>
            <a:r>
              <a:rPr lang="en-US" sz="2800" dirty="0" smtClean="0"/>
              <a:t>Any physical </a:t>
            </a:r>
            <a:r>
              <a:rPr lang="en-US" sz="2800" dirty="0" smtClean="0"/>
              <a:t>work that is not done on your own property and you are not paid for counts as </a:t>
            </a:r>
            <a:r>
              <a:rPr lang="en-US" sz="2800" dirty="0" err="1" smtClean="0"/>
              <a:t>Waqar</a:t>
            </a:r>
            <a:r>
              <a:rPr lang="en-US" sz="2800" dirty="0" smtClean="0"/>
              <a:t>-e-Amal</a:t>
            </a:r>
          </a:p>
          <a:p>
            <a:pPr marL="457200" indent="-457200">
              <a:buFont typeface="Arial" panose="020B0604020202020204" pitchFamily="34" charset="0"/>
              <a:buChar char="•"/>
            </a:pPr>
            <a:r>
              <a:rPr lang="en-US" sz="2800" dirty="0" err="1" smtClean="0"/>
              <a:t>Umoomi</a:t>
            </a:r>
            <a:r>
              <a:rPr lang="en-US" sz="2800" dirty="0" smtClean="0"/>
              <a:t> counts as </a:t>
            </a:r>
            <a:r>
              <a:rPr lang="en-US" sz="2800" dirty="0" err="1" smtClean="0"/>
              <a:t>Waqar</a:t>
            </a:r>
            <a:r>
              <a:rPr lang="en-US" sz="2800" dirty="0" smtClean="0"/>
              <a:t>-e-Amal </a:t>
            </a:r>
            <a:endParaRPr lang="en-US" sz="2800" dirty="0" smtClean="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981448382"/>
      </p:ext>
    </p:extLst>
  </p:cSld>
  <p:clrMapOvr>
    <a:masterClrMapping/>
  </p:clrMapOvr>
  <mc:AlternateContent xmlns:mc="http://schemas.openxmlformats.org/markup-compatibility/2006">
    <mc:Choice xmlns:p14="http://schemas.microsoft.com/office/powerpoint/2010/main" Requires="p14">
      <p:transition spd="slow" p14:dur="2000" advClick="0" advTm="34487"/>
    </mc:Choice>
    <mc:Fallback>
      <p:transition spd="slow" advClick="0" advTm="34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Tree Planting</a:t>
            </a:r>
            <a:endParaRPr lang="en-US" b="1" dirty="0"/>
          </a:p>
        </p:txBody>
      </p:sp>
      <p:sp>
        <p:nvSpPr>
          <p:cNvPr id="3" name="Content Placeholder 2"/>
          <p:cNvSpPr>
            <a:spLocks noGrp="1"/>
          </p:cNvSpPr>
          <p:nvPr>
            <p:ph idx="1"/>
          </p:nvPr>
        </p:nvSpPr>
        <p:spPr/>
        <p:txBody>
          <a:bodyPr>
            <a:normAutofit/>
          </a:bodyPr>
          <a:lstStyle/>
          <a:p>
            <a:r>
              <a:rPr lang="en-US" sz="2800" dirty="0" smtClean="0">
                <a:latin typeface="+mn-lt"/>
              </a:rPr>
              <a:t>Our beloved </a:t>
            </a:r>
            <a:r>
              <a:rPr lang="en-US" sz="2800" dirty="0" err="1" smtClean="0">
                <a:latin typeface="+mn-lt"/>
              </a:rPr>
              <a:t>Huzoor</a:t>
            </a:r>
            <a:r>
              <a:rPr lang="en-US" sz="2800" dirty="0" smtClean="0">
                <a:latin typeface="+mn-lt"/>
              </a:rPr>
              <a:t> (aba) has instructed us to plant one tree per </a:t>
            </a:r>
            <a:r>
              <a:rPr lang="en-US" sz="2800" dirty="0" err="1" smtClean="0">
                <a:latin typeface="+mn-lt"/>
              </a:rPr>
              <a:t>khadim</a:t>
            </a:r>
            <a:r>
              <a:rPr lang="en-US" sz="2800" dirty="0" smtClean="0">
                <a:latin typeface="+mn-lt"/>
              </a:rPr>
              <a:t> per year</a:t>
            </a:r>
          </a:p>
          <a:p>
            <a:r>
              <a:rPr lang="en-US" sz="2800" dirty="0" smtClean="0">
                <a:latin typeface="+mn-lt"/>
              </a:rPr>
              <a:t>On October </a:t>
            </a:r>
            <a:r>
              <a:rPr lang="en-US" sz="2800" smtClean="0">
                <a:latin typeface="+mn-lt"/>
              </a:rPr>
              <a:t>9</a:t>
            </a:r>
            <a:r>
              <a:rPr lang="en-US" sz="2800" baseline="30000" smtClean="0">
                <a:latin typeface="+mn-lt"/>
              </a:rPr>
              <a:t>th</a:t>
            </a:r>
            <a:r>
              <a:rPr lang="en-US" sz="2800" smtClean="0">
                <a:latin typeface="+mn-lt"/>
              </a:rPr>
              <a:t> </a:t>
            </a:r>
            <a:r>
              <a:rPr lang="en-US" sz="2800" smtClean="0">
                <a:latin typeface="+mn-lt"/>
              </a:rPr>
              <a:t>2015 </a:t>
            </a:r>
            <a:r>
              <a:rPr lang="en-US" sz="2800" dirty="0" err="1" smtClean="0">
                <a:latin typeface="+mn-lt"/>
              </a:rPr>
              <a:t>Huzoor</a:t>
            </a:r>
            <a:r>
              <a:rPr lang="en-US" sz="2800" dirty="0" smtClean="0">
                <a:latin typeface="+mn-lt"/>
              </a:rPr>
              <a:t> </a:t>
            </a:r>
            <a:r>
              <a:rPr lang="en-US" sz="2800" dirty="0" smtClean="0">
                <a:latin typeface="+mn-lt"/>
              </a:rPr>
              <a:t>(aba) said that advice, instructions, and programs issued by </a:t>
            </a:r>
            <a:r>
              <a:rPr lang="en-US" sz="2800" dirty="0" err="1" smtClean="0">
                <a:latin typeface="+mn-lt"/>
              </a:rPr>
              <a:t>Khilafat</a:t>
            </a:r>
            <a:r>
              <a:rPr lang="en-US" sz="2800" dirty="0" smtClean="0">
                <a:latin typeface="+mn-lt"/>
              </a:rPr>
              <a:t> should be implemented in order to fulfill our pledge of </a:t>
            </a:r>
            <a:r>
              <a:rPr lang="en-US" sz="2800" dirty="0" err="1" smtClean="0">
                <a:latin typeface="+mn-lt"/>
              </a:rPr>
              <a:t>Bai’t</a:t>
            </a:r>
            <a:r>
              <a:rPr lang="en-US" sz="2800" dirty="0" smtClean="0">
                <a:latin typeface="+mn-lt"/>
              </a:rPr>
              <a:t> </a:t>
            </a:r>
          </a:p>
          <a:p>
            <a:r>
              <a:rPr lang="en-US" sz="2800" dirty="0" smtClean="0">
                <a:latin typeface="+mn-lt"/>
              </a:rPr>
              <a:t>Annual Goal = 3000 trees </a:t>
            </a:r>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836120692"/>
      </p:ext>
    </p:extLst>
  </p:cSld>
  <p:clrMapOvr>
    <a:masterClrMapping/>
  </p:clrMapOvr>
  <mc:AlternateContent xmlns:mc="http://schemas.openxmlformats.org/markup-compatibility/2006">
    <mc:Choice xmlns:p14="http://schemas.microsoft.com/office/powerpoint/2010/main" Requires="p14">
      <p:transition spd="slow" p14:dur="2000" advClick="0" advTm="32925"/>
    </mc:Choice>
    <mc:Fallback>
      <p:transition spd="slow" advClick="0" advTm="329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90" y="333810"/>
            <a:ext cx="6695768" cy="871538"/>
          </a:xfrm>
        </p:spPr>
        <p:txBody>
          <a:bodyPr>
            <a:noAutofit/>
          </a:bodyPr>
          <a:lstStyle/>
          <a:p>
            <a:pPr algn="ctr"/>
            <a:r>
              <a:rPr lang="en-US" sz="4400" dirty="0" smtClean="0"/>
              <a:t>Mosque Cleanups</a:t>
            </a:r>
            <a:endParaRPr lang="en-US" sz="4400" dirty="0"/>
          </a:p>
        </p:txBody>
      </p:sp>
      <p:sp>
        <p:nvSpPr>
          <p:cNvPr id="7" name="Content Placeholder 2"/>
          <p:cNvSpPr>
            <a:spLocks noGrp="1"/>
          </p:cNvSpPr>
          <p:nvPr>
            <p:ph idx="1"/>
          </p:nvPr>
        </p:nvSpPr>
        <p:spPr>
          <a:xfrm>
            <a:off x="457200" y="1200151"/>
            <a:ext cx="8229600" cy="3394472"/>
          </a:xfrm>
        </p:spPr>
        <p:txBody>
          <a:bodyPr>
            <a:normAutofit lnSpcReduction="10000"/>
          </a:bodyPr>
          <a:lstStyle/>
          <a:p>
            <a:r>
              <a:rPr lang="en-US" sz="2800" dirty="0" err="1" smtClean="0">
                <a:latin typeface="+mj-lt"/>
              </a:rPr>
              <a:t>Khuddam</a:t>
            </a:r>
            <a:r>
              <a:rPr lang="en-US" sz="2800" dirty="0" smtClean="0">
                <a:latin typeface="+mj-lt"/>
              </a:rPr>
              <a:t> should take ownership of their local Mosque and treat it like their home</a:t>
            </a:r>
          </a:p>
          <a:p>
            <a:r>
              <a:rPr lang="en-US" sz="2800" dirty="0" smtClean="0">
                <a:latin typeface="+mj-lt"/>
              </a:rPr>
              <a:t>Once a month a </a:t>
            </a:r>
            <a:r>
              <a:rPr lang="en-US" sz="2800" dirty="0" err="1" smtClean="0">
                <a:latin typeface="+mj-lt"/>
              </a:rPr>
              <a:t>Waqar</a:t>
            </a:r>
            <a:r>
              <a:rPr lang="en-US" sz="2800" dirty="0" smtClean="0">
                <a:latin typeface="+mj-lt"/>
              </a:rPr>
              <a:t>-e-Amal event should be held where </a:t>
            </a:r>
            <a:r>
              <a:rPr lang="en-US" sz="2800" dirty="0" err="1" smtClean="0">
                <a:latin typeface="+mj-lt"/>
              </a:rPr>
              <a:t>khuddam</a:t>
            </a:r>
            <a:r>
              <a:rPr lang="en-US" sz="2800" dirty="0" smtClean="0">
                <a:latin typeface="+mj-lt"/>
              </a:rPr>
              <a:t> should complete either a mosque cleanup or other </a:t>
            </a:r>
            <a:r>
              <a:rPr lang="en-US" sz="2800" dirty="0" err="1" smtClean="0">
                <a:latin typeface="+mj-lt"/>
              </a:rPr>
              <a:t>Waqar</a:t>
            </a:r>
            <a:r>
              <a:rPr lang="en-US" sz="2800" dirty="0" smtClean="0">
                <a:latin typeface="+mj-lt"/>
              </a:rPr>
              <a:t>-e-Amal work as needed</a:t>
            </a:r>
          </a:p>
          <a:p>
            <a:r>
              <a:rPr lang="en-US" sz="2800" dirty="0" smtClean="0">
                <a:latin typeface="+mj-lt"/>
              </a:rPr>
              <a:t>Local </a:t>
            </a:r>
            <a:r>
              <a:rPr lang="en-US" sz="2800" dirty="0" err="1" smtClean="0">
                <a:latin typeface="+mj-lt"/>
              </a:rPr>
              <a:t>Nazim</a:t>
            </a:r>
            <a:r>
              <a:rPr lang="en-US" sz="2800" dirty="0" smtClean="0">
                <a:latin typeface="+mj-lt"/>
              </a:rPr>
              <a:t> </a:t>
            </a:r>
            <a:r>
              <a:rPr lang="en-US" sz="2800" dirty="0" err="1" smtClean="0">
                <a:latin typeface="+mj-lt"/>
              </a:rPr>
              <a:t>Waqar</a:t>
            </a:r>
            <a:r>
              <a:rPr lang="en-US" sz="2800" dirty="0" smtClean="0">
                <a:latin typeface="+mj-lt"/>
              </a:rPr>
              <a:t>-e-Amal should lead these efforts or find someone who is good with their hands to lead</a:t>
            </a:r>
            <a:endParaRPr lang="en-US" sz="2800" dirty="0" smtClean="0">
              <a:latin typeface="+mj-lt"/>
            </a:endParaRPr>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3730793604"/>
      </p:ext>
    </p:extLst>
  </p:cSld>
  <p:clrMapOvr>
    <a:masterClrMapping/>
  </p:clrMapOvr>
  <mc:AlternateContent xmlns:mc="http://schemas.openxmlformats.org/markup-compatibility/2006">
    <mc:Choice xmlns:p14="http://schemas.microsoft.com/office/powerpoint/2010/main" Requires="p14">
      <p:transition spd="slow" p14:dur="2000" advClick="0" advTm="25006"/>
    </mc:Choice>
    <mc:Fallback>
      <p:transition spd="slow" advClick="0" advTm="25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55" y="1139161"/>
            <a:ext cx="4228994" cy="871538"/>
          </a:xfrm>
        </p:spPr>
        <p:txBody>
          <a:bodyPr>
            <a:noAutofit/>
          </a:bodyPr>
          <a:lstStyle/>
          <a:p>
            <a:r>
              <a:rPr lang="en-US" sz="3400" dirty="0" smtClean="0"/>
              <a:t>National </a:t>
            </a:r>
            <a:br>
              <a:rPr lang="en-US" sz="3400" dirty="0" smtClean="0"/>
            </a:br>
            <a:r>
              <a:rPr lang="en-US" sz="3400" dirty="0" err="1" smtClean="0"/>
              <a:t>Waqar</a:t>
            </a:r>
            <a:r>
              <a:rPr lang="en-US" sz="3400" dirty="0" smtClean="0"/>
              <a:t>-e-Amal Team </a:t>
            </a:r>
            <a:endParaRPr lang="en-US" sz="3400" dirty="0"/>
          </a:p>
        </p:txBody>
      </p:sp>
      <p:sp>
        <p:nvSpPr>
          <p:cNvPr id="3" name="Content Placeholder 2"/>
          <p:cNvSpPr>
            <a:spLocks noGrp="1"/>
          </p:cNvSpPr>
          <p:nvPr>
            <p:ph idx="1"/>
          </p:nvPr>
        </p:nvSpPr>
        <p:spPr>
          <a:xfrm>
            <a:off x="4270443" y="389620"/>
            <a:ext cx="3822970" cy="4389835"/>
          </a:xfrm>
        </p:spPr>
        <p:txBody>
          <a:bodyPr>
            <a:normAutofit fontScale="55000" lnSpcReduction="20000"/>
          </a:bodyPr>
          <a:lstStyle/>
          <a:p>
            <a:pPr marL="0" indent="0" algn="r">
              <a:buNone/>
            </a:pPr>
            <a:r>
              <a:rPr lang="en-US" sz="1800" dirty="0" smtClean="0">
                <a:latin typeface="+mj-lt"/>
              </a:rPr>
              <a:t>Serving as </a:t>
            </a:r>
            <a:r>
              <a:rPr lang="en-US" sz="1800" dirty="0" err="1" smtClean="0">
                <a:latin typeface="+mj-lt"/>
              </a:rPr>
              <a:t>Naibeen</a:t>
            </a:r>
            <a:r>
              <a:rPr lang="en-US" sz="1800" dirty="0" smtClean="0">
                <a:latin typeface="+mj-lt"/>
              </a:rPr>
              <a:t>:</a:t>
            </a:r>
          </a:p>
          <a:p>
            <a:pPr marL="0" indent="0" algn="r">
              <a:buNone/>
            </a:pPr>
            <a:endParaRPr lang="en-US" sz="1800" dirty="0" smtClean="0">
              <a:latin typeface="+mj-lt"/>
            </a:endParaRPr>
          </a:p>
          <a:p>
            <a:pPr marL="0" indent="0" algn="r">
              <a:buNone/>
            </a:pPr>
            <a:r>
              <a:rPr lang="en-US" sz="1800" dirty="0" err="1" smtClean="0">
                <a:latin typeface="+mj-lt"/>
              </a:rPr>
              <a:t>Fahmeed</a:t>
            </a:r>
            <a:r>
              <a:rPr lang="en-US" sz="1800" dirty="0" smtClean="0">
                <a:latin typeface="+mj-lt"/>
              </a:rPr>
              <a:t> </a:t>
            </a:r>
            <a:r>
              <a:rPr lang="en-US" sz="1800" dirty="0" err="1" smtClean="0">
                <a:latin typeface="+mj-lt"/>
              </a:rPr>
              <a:t>Rehman</a:t>
            </a:r>
            <a:endParaRPr lang="en-US" sz="1800" dirty="0" smtClean="0">
              <a:latin typeface="+mj-lt"/>
            </a:endParaRPr>
          </a:p>
          <a:p>
            <a:pPr marL="0" indent="0" algn="r">
              <a:buNone/>
            </a:pPr>
            <a:r>
              <a:rPr lang="en-US" sz="1800" dirty="0" smtClean="0">
                <a:latin typeface="+mj-lt"/>
              </a:rPr>
              <a:t>New York Metro, North East, East </a:t>
            </a:r>
            <a:endParaRPr lang="en-US" sz="1800" dirty="0" smtClean="0">
              <a:latin typeface="+mj-lt"/>
            </a:endParaRPr>
          </a:p>
          <a:p>
            <a:pPr marL="0" indent="0" algn="r">
              <a:buNone/>
            </a:pPr>
            <a:r>
              <a:rPr lang="en-US" sz="1800" dirty="0" smtClean="0">
                <a:latin typeface="+mj-lt"/>
              </a:rPr>
              <a:t>742-234-5902</a:t>
            </a:r>
          </a:p>
          <a:p>
            <a:pPr marL="0" indent="0" algn="r">
              <a:buNone/>
            </a:pPr>
            <a:r>
              <a:rPr lang="en-US" sz="1800" dirty="0" smtClean="0">
                <a:latin typeface="+mj-lt"/>
                <a:hlinkClick r:id="rId4"/>
              </a:rPr>
              <a:t>Fahmeed098@gmail.com</a:t>
            </a:r>
            <a:endParaRPr lang="en-US" sz="1800" dirty="0" smtClean="0">
              <a:latin typeface="+mj-lt"/>
            </a:endParaRPr>
          </a:p>
          <a:p>
            <a:pPr marL="0" indent="0" algn="r">
              <a:buNone/>
            </a:pPr>
            <a:endParaRPr lang="en-US" sz="1800" dirty="0" smtClean="0">
              <a:latin typeface="+mj-lt"/>
            </a:endParaRPr>
          </a:p>
          <a:p>
            <a:pPr marL="0" indent="0" algn="r">
              <a:buNone/>
            </a:pPr>
            <a:r>
              <a:rPr lang="en-US" sz="1800" dirty="0" err="1" smtClean="0">
                <a:latin typeface="+mj-lt"/>
              </a:rPr>
              <a:t>Sarmad</a:t>
            </a:r>
            <a:r>
              <a:rPr lang="en-US" sz="1800" dirty="0" smtClean="0">
                <a:latin typeface="+mj-lt"/>
              </a:rPr>
              <a:t> Bhatti </a:t>
            </a:r>
            <a:endParaRPr lang="en-US" sz="1800" dirty="0" smtClean="0">
              <a:latin typeface="+mj-lt"/>
            </a:endParaRPr>
          </a:p>
          <a:p>
            <a:pPr marL="0" indent="0" algn="r">
              <a:buNone/>
            </a:pPr>
            <a:r>
              <a:rPr lang="en-US" sz="1800" dirty="0" smtClean="0">
                <a:latin typeface="+mj-lt"/>
              </a:rPr>
              <a:t>Virginia, Maryland, South East</a:t>
            </a:r>
            <a:endParaRPr lang="en-US" sz="1800" dirty="0" smtClean="0">
              <a:latin typeface="+mj-lt"/>
            </a:endParaRPr>
          </a:p>
          <a:p>
            <a:pPr marL="0" indent="0" algn="r">
              <a:buNone/>
            </a:pPr>
            <a:r>
              <a:rPr lang="en-US" sz="1800" dirty="0" smtClean="0">
                <a:latin typeface="+mj-lt"/>
              </a:rPr>
              <a:t>703-307-7451</a:t>
            </a:r>
          </a:p>
          <a:p>
            <a:pPr marL="0" indent="0" algn="r">
              <a:buNone/>
            </a:pPr>
            <a:r>
              <a:rPr lang="en-US" sz="1800" dirty="0" smtClean="0">
                <a:latin typeface="+mj-lt"/>
                <a:hlinkClick r:id="rId5"/>
              </a:rPr>
              <a:t>soccer.sarmad@gmail.com</a:t>
            </a:r>
            <a:endParaRPr lang="en-US" sz="1800" dirty="0" smtClean="0">
              <a:latin typeface="+mj-lt"/>
            </a:endParaRPr>
          </a:p>
          <a:p>
            <a:pPr marL="0" indent="0" algn="r">
              <a:buNone/>
            </a:pPr>
            <a:endParaRPr lang="en-US" sz="1800" dirty="0" smtClean="0">
              <a:latin typeface="+mj-lt"/>
            </a:endParaRPr>
          </a:p>
          <a:p>
            <a:pPr marL="0" indent="0" algn="r">
              <a:buNone/>
            </a:pPr>
            <a:r>
              <a:rPr lang="en-US" sz="1800" dirty="0" err="1" smtClean="0">
                <a:latin typeface="+mj-lt"/>
              </a:rPr>
              <a:t>Afief</a:t>
            </a:r>
            <a:r>
              <a:rPr lang="en-US" sz="1800" dirty="0" smtClean="0">
                <a:latin typeface="+mj-lt"/>
              </a:rPr>
              <a:t> Afzal</a:t>
            </a:r>
          </a:p>
          <a:p>
            <a:pPr marL="0" indent="0" algn="r">
              <a:buNone/>
            </a:pPr>
            <a:r>
              <a:rPr lang="en-US" sz="1800" dirty="0" smtClean="0">
                <a:latin typeface="+mj-lt"/>
              </a:rPr>
              <a:t>Gulf, South West, North West </a:t>
            </a:r>
          </a:p>
          <a:p>
            <a:pPr marL="0" indent="0" algn="r">
              <a:buNone/>
            </a:pPr>
            <a:r>
              <a:rPr lang="en-US" sz="1800" dirty="0" smtClean="0">
                <a:latin typeface="+mj-lt"/>
              </a:rPr>
              <a:t>209-247-8511</a:t>
            </a:r>
          </a:p>
          <a:p>
            <a:pPr marL="0" indent="0" algn="r">
              <a:buNone/>
            </a:pPr>
            <a:r>
              <a:rPr lang="en-US" sz="1800" dirty="0" smtClean="0">
                <a:latin typeface="+mj-lt"/>
                <a:hlinkClick r:id="rId6"/>
              </a:rPr>
              <a:t>afiefaccord@gmail.com</a:t>
            </a:r>
            <a:endParaRPr lang="en-US" sz="1800" dirty="0" smtClean="0">
              <a:latin typeface="+mj-lt"/>
            </a:endParaRPr>
          </a:p>
          <a:p>
            <a:pPr marL="0" indent="0" algn="r">
              <a:buNone/>
            </a:pPr>
            <a:endParaRPr lang="en-US" sz="1800" dirty="0">
              <a:latin typeface="+mj-lt"/>
            </a:endParaRPr>
          </a:p>
          <a:p>
            <a:pPr marL="0" indent="0" algn="r">
              <a:buNone/>
            </a:pPr>
            <a:r>
              <a:rPr lang="en-US" sz="1800" dirty="0" smtClean="0">
                <a:latin typeface="+mj-lt"/>
              </a:rPr>
              <a:t>Rashid </a:t>
            </a:r>
            <a:r>
              <a:rPr lang="en-US" sz="1800" dirty="0" err="1" smtClean="0">
                <a:latin typeface="+mj-lt"/>
              </a:rPr>
              <a:t>Yasin</a:t>
            </a:r>
            <a:endParaRPr lang="en-US" sz="1800" dirty="0" smtClean="0">
              <a:latin typeface="+mj-lt"/>
            </a:endParaRPr>
          </a:p>
          <a:p>
            <a:pPr marL="0" indent="0" algn="r">
              <a:buNone/>
            </a:pPr>
            <a:r>
              <a:rPr lang="en-US" sz="1800" dirty="0" smtClean="0">
                <a:latin typeface="+mj-lt"/>
              </a:rPr>
              <a:t>Missouri River, Great Lakes, Midwest</a:t>
            </a:r>
            <a:endParaRPr lang="en-US" sz="1800" dirty="0" smtClean="0">
              <a:latin typeface="+mj-lt"/>
            </a:endParaRPr>
          </a:p>
          <a:p>
            <a:pPr marL="0" indent="0" algn="r">
              <a:buNone/>
            </a:pPr>
            <a:r>
              <a:rPr lang="en-US" sz="1800" dirty="0" smtClean="0">
                <a:latin typeface="+mj-lt"/>
              </a:rPr>
              <a:t>832-745-2878</a:t>
            </a:r>
          </a:p>
          <a:p>
            <a:pPr marL="0" indent="0" algn="r">
              <a:buNone/>
            </a:pPr>
            <a:r>
              <a:rPr lang="en-US" sz="1800" dirty="0" smtClean="0">
                <a:latin typeface="+mj-lt"/>
                <a:hlinkClick r:id="rId7"/>
              </a:rPr>
              <a:t>Rashidyasin</a:t>
            </a:r>
            <a:r>
              <a:rPr lang="en-US" sz="1800" dirty="0" smtClean="0">
                <a:latin typeface="+mj-lt"/>
                <a:hlinkClick r:id="rId7"/>
              </a:rPr>
              <a:t>9@gmail.com</a:t>
            </a:r>
            <a:endParaRPr lang="en-US" sz="1800" dirty="0" smtClean="0">
              <a:latin typeface="+mj-lt"/>
            </a:endParaRPr>
          </a:p>
          <a:p>
            <a:pPr marL="0" indent="0" algn="r">
              <a:buNone/>
            </a:pPr>
            <a:endParaRPr lang="en-US" sz="1800" dirty="0">
              <a:latin typeface="+mj-lt"/>
            </a:endParaRPr>
          </a:p>
          <a:p>
            <a:pPr marL="0" indent="0" algn="r">
              <a:buNone/>
            </a:pPr>
            <a:r>
              <a:rPr lang="en-US" sz="1800" dirty="0" err="1" smtClean="0">
                <a:latin typeface="+mj-lt"/>
              </a:rPr>
              <a:t>Wajahat</a:t>
            </a:r>
            <a:r>
              <a:rPr lang="en-US" sz="1800" dirty="0" smtClean="0">
                <a:latin typeface="+mj-lt"/>
              </a:rPr>
              <a:t> Ali</a:t>
            </a:r>
          </a:p>
          <a:p>
            <a:pPr marL="0" indent="0" algn="r">
              <a:buNone/>
            </a:pPr>
            <a:r>
              <a:rPr lang="en-US" sz="1800" dirty="0" err="1" smtClean="0">
                <a:latin typeface="+mj-lt"/>
              </a:rPr>
              <a:t>Waqar</a:t>
            </a:r>
            <a:r>
              <a:rPr lang="en-US" sz="1800" dirty="0" smtClean="0">
                <a:latin typeface="+mj-lt"/>
              </a:rPr>
              <a:t>-e-Amal Event Promotions</a:t>
            </a:r>
          </a:p>
          <a:p>
            <a:pPr marL="0" indent="0" algn="r">
              <a:buNone/>
            </a:pPr>
            <a:r>
              <a:rPr lang="en-US" sz="1800" dirty="0" smtClean="0">
                <a:latin typeface="+mj-lt"/>
              </a:rPr>
              <a:t>414-336-4189</a:t>
            </a:r>
          </a:p>
          <a:p>
            <a:pPr marL="0" indent="0" algn="r">
              <a:buNone/>
            </a:pPr>
            <a:r>
              <a:rPr lang="en-US" sz="1800" dirty="0" smtClean="0">
                <a:latin typeface="+mj-lt"/>
                <a:hlinkClick r:id="rId8"/>
              </a:rPr>
              <a:t>Wajahat.ali@mkausa.org</a:t>
            </a:r>
            <a:endParaRPr lang="en-US" sz="1800" dirty="0" smtClean="0">
              <a:latin typeface="+mj-lt"/>
            </a:endParaRPr>
          </a:p>
          <a:p>
            <a:pPr marL="0" indent="0" algn="r">
              <a:buNone/>
            </a:pPr>
            <a:endParaRPr lang="en-US" sz="1800" dirty="0" smtClean="0">
              <a:latin typeface="+mj-lt"/>
            </a:endParaRPr>
          </a:p>
          <a:p>
            <a:pPr marL="0" indent="0" algn="r">
              <a:buNone/>
            </a:pPr>
            <a:endParaRPr lang="en-US" sz="1800" dirty="0">
              <a:latin typeface="+mj-lt"/>
            </a:endParaRPr>
          </a:p>
        </p:txBody>
      </p:sp>
      <p:sp>
        <p:nvSpPr>
          <p:cNvPr id="4" name="Text Placeholder 3"/>
          <p:cNvSpPr>
            <a:spLocks noGrp="1"/>
          </p:cNvSpPr>
          <p:nvPr>
            <p:ph type="body" sz="half" idx="2"/>
          </p:nvPr>
        </p:nvSpPr>
        <p:spPr>
          <a:xfrm>
            <a:off x="603121" y="2315188"/>
            <a:ext cx="3008313" cy="2415627"/>
          </a:xfrm>
        </p:spPr>
        <p:txBody>
          <a:bodyPr>
            <a:normAutofit/>
          </a:bodyPr>
          <a:lstStyle/>
          <a:p>
            <a:pPr algn="r"/>
            <a:r>
              <a:rPr lang="en-US" sz="1800" dirty="0" smtClean="0">
                <a:latin typeface="+mj-lt"/>
              </a:rPr>
              <a:t>Serving as</a:t>
            </a:r>
          </a:p>
          <a:p>
            <a:pPr algn="r"/>
            <a:r>
              <a:rPr lang="en-US" sz="1800" dirty="0" err="1" smtClean="0">
                <a:latin typeface="+mj-lt"/>
              </a:rPr>
              <a:t>Mohtamim</a:t>
            </a:r>
            <a:r>
              <a:rPr lang="en-US" sz="1800" dirty="0" smtClean="0">
                <a:latin typeface="+mj-lt"/>
              </a:rPr>
              <a:t> </a:t>
            </a:r>
            <a:r>
              <a:rPr lang="en-US" sz="1800" dirty="0" err="1" smtClean="0">
                <a:latin typeface="+mj-lt"/>
              </a:rPr>
              <a:t>Waqar</a:t>
            </a:r>
            <a:r>
              <a:rPr lang="en-US" sz="1800" dirty="0" smtClean="0">
                <a:latin typeface="+mj-lt"/>
              </a:rPr>
              <a:t>-e-Amal:</a:t>
            </a:r>
          </a:p>
          <a:p>
            <a:pPr algn="r"/>
            <a:endParaRPr lang="en-US" sz="1800" dirty="0">
              <a:latin typeface="+mj-lt"/>
            </a:endParaRPr>
          </a:p>
          <a:p>
            <a:pPr algn="r"/>
            <a:r>
              <a:rPr lang="en-US" sz="1800" dirty="0" err="1" smtClean="0">
                <a:latin typeface="+mj-lt"/>
              </a:rPr>
              <a:t>Niaz</a:t>
            </a:r>
            <a:r>
              <a:rPr lang="en-US" sz="1800" dirty="0" smtClean="0">
                <a:latin typeface="+mj-lt"/>
              </a:rPr>
              <a:t> Butt </a:t>
            </a:r>
          </a:p>
          <a:p>
            <a:pPr algn="r"/>
            <a:r>
              <a:rPr lang="en-US" sz="1800" dirty="0" smtClean="0">
                <a:latin typeface="+mj-lt"/>
              </a:rPr>
              <a:t>610-227-5490</a:t>
            </a:r>
          </a:p>
          <a:p>
            <a:pPr algn="r"/>
            <a:r>
              <a:rPr lang="en-US" sz="1800" dirty="0" smtClean="0">
                <a:latin typeface="+mj-lt"/>
                <a:hlinkClick r:id="rId9"/>
              </a:rPr>
              <a:t>niaz.butt@mkausa.org</a:t>
            </a:r>
            <a:endParaRPr lang="en-US" sz="1800" dirty="0" smtClean="0">
              <a:latin typeface="+mj-lt"/>
            </a:endParaRPr>
          </a:p>
          <a:p>
            <a:pPr algn="r"/>
            <a:endParaRPr lang="en-US" sz="1800" dirty="0">
              <a:latin typeface="+mj-lt"/>
            </a:endParaRPr>
          </a:p>
        </p:txBody>
      </p:sp>
      <p:pic>
        <p:nvPicPr>
          <p:cNvPr id="8" name="Sound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3782474192"/>
      </p:ext>
    </p:extLst>
  </p:cSld>
  <p:clrMapOvr>
    <a:masterClrMapping/>
  </p:clrMapOvr>
  <mc:AlternateContent xmlns:mc="http://schemas.openxmlformats.org/markup-compatibility/2006">
    <mc:Choice xmlns:p14="http://schemas.microsoft.com/office/powerpoint/2010/main" Requires="p14">
      <p:transition spd="slow" p14:dur="2000" advClick="0" advTm="43581"/>
    </mc:Choice>
    <mc:Fallback>
      <p:transition spd="slow" advClick="0" advTm="43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Basic_MKA_Template_Dark">
  <a:themeElements>
    <a:clrScheme name="MKA">
      <a:dk1>
        <a:srgbClr val="333333"/>
      </a:dk1>
      <a:lt1>
        <a:sysClr val="window" lastClr="FFFFFF"/>
      </a:lt1>
      <a:dk2>
        <a:srgbClr val="3A494C"/>
      </a:dk2>
      <a:lt2>
        <a:srgbClr val="8AB1C7"/>
      </a:lt2>
      <a:accent1>
        <a:srgbClr val="912E2B"/>
      </a:accent1>
      <a:accent2>
        <a:srgbClr val="2D6481"/>
      </a:accent2>
      <a:accent3>
        <a:srgbClr val="866F55"/>
      </a:accent3>
      <a:accent4>
        <a:srgbClr val="3A494C"/>
      </a:accent4>
      <a:accent5>
        <a:srgbClr val="737CBA"/>
      </a:accent5>
      <a:accent6>
        <a:srgbClr val="8AB1C7"/>
      </a:accent6>
      <a:hlink>
        <a:srgbClr val="77C197"/>
      </a:hlink>
      <a:folHlink>
        <a:srgbClr val="737C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3042</TotalTime>
  <Words>356</Words>
  <Application>Microsoft Macintosh PowerPoint</Application>
  <PresentationFormat>On-screen Show (16:9)</PresentationFormat>
  <Paragraphs>53</Paragraphs>
  <Slides>7</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Aleo Light</vt:lpstr>
      <vt:lpstr>Calibri</vt:lpstr>
      <vt:lpstr>Maven Pro Light 300 Regular</vt:lpstr>
      <vt:lpstr>Maven Pro Regular</vt:lpstr>
      <vt:lpstr>Mission Gothic Thin</vt:lpstr>
      <vt:lpstr>Arial</vt:lpstr>
      <vt:lpstr>Basic_MKA_Template_Dark</vt:lpstr>
      <vt:lpstr>Waqar-e-Amal</vt:lpstr>
      <vt:lpstr>Constitution</vt:lpstr>
      <vt:lpstr>Hadhrat Musleh Mauood (ra)</vt:lpstr>
      <vt:lpstr>Accurate Reporting</vt:lpstr>
      <vt:lpstr>Tree Planting</vt:lpstr>
      <vt:lpstr>Mosque Cleanups</vt:lpstr>
      <vt:lpstr>National  Waqar-e-Amal Team </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Mohsin</dc:creator>
  <cp:lastModifiedBy>Niaz Butt</cp:lastModifiedBy>
  <cp:revision>51</cp:revision>
  <dcterms:created xsi:type="dcterms:W3CDTF">2013-09-11T05:50:54Z</dcterms:created>
  <dcterms:modified xsi:type="dcterms:W3CDTF">2017-01-16T05:29:46Z</dcterms:modified>
</cp:coreProperties>
</file>