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333333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333333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333333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333333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333333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333333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333333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333333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333333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333333"/>
        </a:fontRef>
        <a:srgbClr val="333333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BCCCB"/>
          </a:solidFill>
        </a:fill>
      </a:tcStyle>
    </a:wholeTbl>
    <a:band2H>
      <a:tcTxStyle b="def" i="def"/>
      <a:tcStyle>
        <a:tcBdr/>
        <a:fill>
          <a:solidFill>
            <a:srgbClr val="EEE7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333333"/>
        </a:fontRef>
        <a:srgbClr val="333333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D4D0"/>
          </a:solidFill>
        </a:fill>
      </a:tcStyle>
    </a:wholeTbl>
    <a:band2H>
      <a:tcTxStyle b="def" i="def"/>
      <a:tcStyle>
        <a:tcBdr/>
        <a:fill>
          <a:solidFill>
            <a:srgbClr val="EDEB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333333"/>
        </a:fontRef>
        <a:srgbClr val="333333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E4EB"/>
          </a:solidFill>
        </a:fill>
      </a:tcStyle>
    </a:wholeTbl>
    <a:band2H>
      <a:tcTxStyle b="def" i="def"/>
      <a:tcStyle>
        <a:tcBdr/>
        <a:fill>
          <a:solidFill>
            <a:srgbClr val="EDF2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333333"/>
        </a:fontRef>
        <a:srgbClr val="333333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333333"/>
        </a:fontRef>
        <a:srgbClr val="333333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333333"/>
              </a:solidFill>
              <a:prstDash val="solid"/>
              <a:round/>
            </a:ln>
          </a:top>
          <a:bottom>
            <a:ln w="25400" cap="flat">
              <a:solidFill>
                <a:srgbClr val="333333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333333"/>
              </a:solidFill>
              <a:prstDash val="solid"/>
              <a:round/>
            </a:ln>
          </a:top>
          <a:bottom>
            <a:ln w="25400" cap="flat">
              <a:solidFill>
                <a:srgbClr val="333333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333333"/>
        </a:fontRef>
        <a:srgbClr val="333333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CCCC"/>
          </a:solidFill>
        </a:fill>
      </a:tcStyle>
    </a:wholeTbl>
    <a:band2H>
      <a:tcTxStyle b="def" i="def"/>
      <a:tcStyle>
        <a:tcBdr/>
        <a:fill>
          <a:solidFill>
            <a:srgbClr val="E7E7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33333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33333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333333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1" name="Shape 11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1pPr>
    <a:lvl2pPr indent="2286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2pPr>
    <a:lvl3pPr indent="4572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3pPr>
    <a:lvl4pPr indent="6858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4pPr>
    <a:lvl5pPr indent="9144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
</file>

<file path=ppt/notesSlides/_rels/notesSlide2.xml.rels><?xml version="1.0" encoding="UTF-8" standalone="yes"?>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
</file>

<file path=ppt/notesSlides/_rels/notesSlide3.xml.rels><?xml version="1.0" encoding="UTF-8" standalone="yes"?>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8" name="Shape 11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Qaid is sometimes burdened with a lot of work. Off load work to Motamid (create agenda, set up meetings)</a:t>
            </a:r>
          </a:p>
          <a:p>
            <a:pPr/>
            <a:r>
              <a:t>We will try to send them a sample agenda each month</a:t>
            </a:r>
          </a:p>
          <a:p>
            <a:pPr/>
            <a:r>
              <a:t>Every majalis is required to submit a report, regardless if there has been activity or not. It is better to submit a blank report than not reporting at all. All of this information is consolidated and sent to Huzur every month.</a:t>
            </a:r>
          </a:p>
          <a:p>
            <a:pPr/>
            <a:r>
              <a:t>Aitmad department will email out a reporting link every month.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3" name="Shape 123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biggest challenge the Aitmad department faces today is communicating to local Qaideen and Nazimeen. To make communication easy, the Qaid should:</a:t>
            </a:r>
          </a:p>
          <a:p>
            <a:pPr marL="228600" indent="-228600">
              <a:buSzPct val="100000"/>
              <a:buAutoNum type="arabicParenR" startAt="1"/>
            </a:pPr>
            <a:r>
              <a:t>Set up mkausa email address (main avenue of communication)</a:t>
            </a:r>
          </a:p>
          <a:p>
            <a:pPr marL="228600" indent="-228600">
              <a:buSzPct val="100000"/>
              <a:buAutoNum type="arabicParenR" startAt="1"/>
            </a:pPr>
            <a:r>
              <a:t>Submit local amila (so we are not bombarding qaideen with emails/muhtaimimeen will contact nazimeen)</a:t>
            </a:r>
          </a:p>
          <a:p>
            <a:pPr marL="228600" indent="-228600">
              <a:buSzPct val="100000"/>
              <a:buAutoNum type="arabicParenR" startAt="1"/>
            </a:pPr>
            <a:r>
              <a:t>Set up telegram and join the appropriate group chats</a:t>
            </a:r>
          </a:p>
          <a:p>
            <a:pPr/>
          </a:p>
          <a:p>
            <a:pPr/>
            <a:r>
              <a:t>Submitting local Amila is important so the Muhtaimimeen can directly be in contact with local Nazimeen so the Qaid is not overwhelmed with emails.</a:t>
            </a:r>
          </a:p>
          <a:p>
            <a:pPr marL="228600" indent="-228600">
              <a:buSzPct val="100000"/>
              <a:buAutoNum type="arabicParenR" startAt="1"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8" name="Shape 12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biggest challenge the Aitmad department faces today is communicating to local Qaideen and Nazimeen. To make communication easy, the Qaid should:</a:t>
            </a:r>
          </a:p>
          <a:p>
            <a:pPr marL="228600" indent="-228600">
              <a:buSzPct val="100000"/>
              <a:buAutoNum type="arabicParenR" startAt="1"/>
            </a:pPr>
            <a:r>
              <a:t>Set up mkausa email address (main avenue of communication)</a:t>
            </a:r>
          </a:p>
          <a:p>
            <a:pPr marL="228600" indent="-228600">
              <a:buSzPct val="100000"/>
              <a:buAutoNum type="arabicParenR" startAt="1"/>
            </a:pPr>
            <a:r>
              <a:t>Submit local amila (so we are not bombarding qaideen with emails/muhtaimimeen will contact nazimeen)</a:t>
            </a:r>
          </a:p>
          <a:p>
            <a:pPr marL="228600" indent="-228600">
              <a:buSzPct val="100000"/>
              <a:buAutoNum type="arabicParenR" startAt="1"/>
            </a:pPr>
            <a:r>
              <a:t>Set up telegram and join the appropriate group chats</a:t>
            </a:r>
          </a:p>
          <a:p>
            <a:pPr/>
          </a:p>
          <a:p>
            <a:pPr/>
            <a:r>
              <a:t>Submitting local Amila is important so the Muhtaimimeen can directly be in contact with local Nazimeen so the Qaid is not overwhelmed with emails.</a:t>
            </a:r>
          </a:p>
          <a:p>
            <a:pPr marL="228600" indent="-228600">
              <a:buSzPct val="100000"/>
              <a:buAutoNum type="arabicParenR" startAt="1"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>
            <p:ph type="title"/>
          </p:nvPr>
        </p:nvSpPr>
        <p:spPr>
          <a:xfrm>
            <a:off x="685800" y="1597819"/>
            <a:ext cx="7772400" cy="110252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3" name="Shape 13"/>
          <p:cNvSpPr/>
          <p:nvPr>
            <p:ph type="body" sz="quarter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chemeClr val="accent6"/>
                </a:solidFill>
                <a:latin typeface="Aleo Light"/>
                <a:ea typeface="Aleo Light"/>
                <a:cs typeface="Aleo Light"/>
                <a:sym typeface="Aleo Light"/>
              </a:defRPr>
            </a:lvl1pPr>
            <a:lvl2pPr marL="0" indent="457200" algn="ctr">
              <a:buSzTx/>
              <a:buFontTx/>
              <a:buNone/>
              <a:defRPr>
                <a:solidFill>
                  <a:schemeClr val="accent6"/>
                </a:solidFill>
                <a:latin typeface="Aleo Light"/>
                <a:ea typeface="Aleo Light"/>
                <a:cs typeface="Aleo Light"/>
                <a:sym typeface="Aleo Light"/>
              </a:defRPr>
            </a:lvl2pPr>
            <a:lvl3pPr marL="0" indent="914400" algn="ctr">
              <a:buSzTx/>
              <a:buFontTx/>
              <a:buNone/>
              <a:defRPr>
                <a:solidFill>
                  <a:schemeClr val="accent6"/>
                </a:solidFill>
                <a:latin typeface="Aleo Light"/>
                <a:ea typeface="Aleo Light"/>
                <a:cs typeface="Aleo Light"/>
                <a:sym typeface="Aleo Light"/>
              </a:defRPr>
            </a:lvl3pPr>
            <a:lvl4pPr marL="0" indent="1371600" algn="ctr">
              <a:buSzTx/>
              <a:buFontTx/>
              <a:buNone/>
              <a:defRPr>
                <a:solidFill>
                  <a:schemeClr val="accent6"/>
                </a:solidFill>
                <a:latin typeface="Aleo Light"/>
                <a:ea typeface="Aleo Light"/>
                <a:cs typeface="Aleo Light"/>
                <a:sym typeface="Aleo Light"/>
              </a:defRPr>
            </a:lvl4pPr>
            <a:lvl5pPr marL="0" indent="1828800" algn="ctr">
              <a:buSzTx/>
              <a:buFontTx/>
              <a:buNone/>
              <a:defRPr>
                <a:solidFill>
                  <a:schemeClr val="accent6"/>
                </a:solidFill>
                <a:latin typeface="Aleo Light"/>
                <a:ea typeface="Aleo Light"/>
                <a:cs typeface="Aleo Light"/>
                <a:sym typeface="Aleo Light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" name="Shape 1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94" name="Shape 9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5" name="Shape 9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title"/>
          </p:nvPr>
        </p:nvSpPr>
        <p:spPr>
          <a:xfrm>
            <a:off x="6629400" y="205978"/>
            <a:ext cx="2057400" cy="438864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03" name="Shape 103"/>
          <p:cNvSpPr/>
          <p:nvPr>
            <p:ph type="body" idx="1"/>
          </p:nvPr>
        </p:nvSpPr>
        <p:spPr>
          <a:xfrm>
            <a:off x="457200" y="205978"/>
            <a:ext cx="6019800" cy="4388646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4" name="Shape 10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title"/>
          </p:nvPr>
        </p:nvSpPr>
        <p:spPr>
          <a:xfrm>
            <a:off x="722312" y="3305176"/>
            <a:ext cx="7772401" cy="1021557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>
                <a:latin typeface="Maven Pro Light 300 Regular"/>
                <a:ea typeface="Maven Pro Light 300 Regular"/>
                <a:cs typeface="Maven Pro Light 300 Regular"/>
                <a:sym typeface="Maven Pro Light 300 Regular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1" name="Shape 31"/>
          <p:cNvSpPr/>
          <p:nvPr>
            <p:ph type="body" sz="quarter" idx="1"/>
          </p:nvPr>
        </p:nvSpPr>
        <p:spPr>
          <a:xfrm>
            <a:off x="722312" y="2180034"/>
            <a:ext cx="7772401" cy="112514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77C197"/>
                </a:solidFill>
                <a:latin typeface="Aleo Light"/>
                <a:ea typeface="Aleo Light"/>
                <a:cs typeface="Aleo Light"/>
                <a:sym typeface="Aleo Light"/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77C197"/>
                </a:solidFill>
                <a:latin typeface="Aleo Light"/>
                <a:ea typeface="Aleo Light"/>
                <a:cs typeface="Aleo Light"/>
                <a:sym typeface="Aleo Light"/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77C197"/>
                </a:solidFill>
                <a:latin typeface="Aleo Light"/>
                <a:ea typeface="Aleo Light"/>
                <a:cs typeface="Aleo Light"/>
                <a:sym typeface="Aleo Light"/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77C197"/>
                </a:solidFill>
                <a:latin typeface="Aleo Light"/>
                <a:ea typeface="Aleo Light"/>
                <a:cs typeface="Aleo Light"/>
                <a:sym typeface="Aleo Light"/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77C197"/>
                </a:solidFill>
                <a:latin typeface="Aleo Light"/>
                <a:ea typeface="Aleo Light"/>
                <a:cs typeface="Aleo Light"/>
                <a:sym typeface="Aleo Light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2" name="Shape 3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0" name="Shape 40"/>
          <p:cNvSpPr/>
          <p:nvPr>
            <p:ph type="body" sz="half" idx="1"/>
          </p:nvPr>
        </p:nvSpPr>
        <p:spPr>
          <a:xfrm>
            <a:off x="457200" y="1200150"/>
            <a:ext cx="4038600" cy="339447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hape 49"/>
          <p:cNvSpPr/>
          <p:nvPr>
            <p:ph type="body" sz="quarter" idx="1"/>
          </p:nvPr>
        </p:nvSpPr>
        <p:spPr>
          <a:xfrm>
            <a:off x="457200" y="1151334"/>
            <a:ext cx="4040188" cy="47982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0" name="Shape 50"/>
          <p:cNvSpPr/>
          <p:nvPr>
            <p:ph type="body" sz="quarter" idx="13"/>
          </p:nvPr>
        </p:nvSpPr>
        <p:spPr>
          <a:xfrm>
            <a:off x="4645026" y="1151334"/>
            <a:ext cx="4041776" cy="47982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1" name="Shape 5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9" name="Shape 5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type="title"/>
          </p:nvPr>
        </p:nvSpPr>
        <p:spPr>
          <a:xfrm>
            <a:off x="457201" y="204786"/>
            <a:ext cx="3008314" cy="871539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74" name="Shape 74"/>
          <p:cNvSpPr/>
          <p:nvPr>
            <p:ph type="body" idx="1"/>
          </p:nvPr>
        </p:nvSpPr>
        <p:spPr>
          <a:xfrm>
            <a:off x="3575050" y="204788"/>
            <a:ext cx="5111750" cy="4389836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5" name="Shape 75"/>
          <p:cNvSpPr/>
          <p:nvPr>
            <p:ph type="body" sz="half" idx="13"/>
          </p:nvPr>
        </p:nvSpPr>
        <p:spPr>
          <a:xfrm>
            <a:off x="457200" y="1076326"/>
            <a:ext cx="3008315" cy="3518297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6" name="Shape 7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title"/>
          </p:nvPr>
        </p:nvSpPr>
        <p:spPr>
          <a:xfrm>
            <a:off x="1792288" y="3600450"/>
            <a:ext cx="5486401" cy="425054"/>
          </a:xfrm>
          <a:prstGeom prst="rect">
            <a:avLst/>
          </a:prstGeom>
        </p:spPr>
        <p:txBody>
          <a:bodyPr anchor="b"/>
          <a:lstStyle>
            <a:lvl1pPr algn="l">
              <a:defRPr sz="2000"/>
            </a:lvl1pPr>
          </a:lstStyle>
          <a:p>
            <a:pPr/>
            <a:r>
              <a:t>Title Text</a:t>
            </a:r>
          </a:p>
        </p:txBody>
      </p:sp>
      <p:sp>
        <p:nvSpPr>
          <p:cNvPr id="84" name="Shape 84"/>
          <p:cNvSpPr/>
          <p:nvPr>
            <p:ph type="pic" sz="half" idx="13"/>
          </p:nvPr>
        </p:nvSpPr>
        <p:spPr>
          <a:xfrm>
            <a:off x="1792288" y="459581"/>
            <a:ext cx="5486401" cy="308610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5" name="Shape 85"/>
          <p:cNvSpPr/>
          <p:nvPr>
            <p:ph type="body" sz="quarter" idx="1"/>
          </p:nvPr>
        </p:nvSpPr>
        <p:spPr>
          <a:xfrm>
            <a:off x="1792288" y="4025503"/>
            <a:ext cx="5486401" cy="60364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>
                <a:solidFill>
                  <a:schemeClr val="accent6"/>
                </a:solidFill>
                <a:latin typeface="Aleo Light"/>
                <a:ea typeface="Aleo Light"/>
                <a:cs typeface="Aleo Light"/>
                <a:sym typeface="Aleo Light"/>
              </a:defRPr>
            </a:lvl1pPr>
            <a:lvl2pPr marL="0" indent="457200">
              <a:spcBef>
                <a:spcPts val="300"/>
              </a:spcBef>
              <a:buSzTx/>
              <a:buFontTx/>
              <a:buNone/>
              <a:defRPr sz="1400">
                <a:solidFill>
                  <a:schemeClr val="accent6"/>
                </a:solidFill>
                <a:latin typeface="Aleo Light"/>
                <a:ea typeface="Aleo Light"/>
                <a:cs typeface="Aleo Light"/>
                <a:sym typeface="Aleo Light"/>
              </a:defRPr>
            </a:lvl2pPr>
            <a:lvl3pPr marL="0" indent="914400">
              <a:spcBef>
                <a:spcPts val="300"/>
              </a:spcBef>
              <a:buSzTx/>
              <a:buFontTx/>
              <a:buNone/>
              <a:defRPr sz="1400">
                <a:solidFill>
                  <a:schemeClr val="accent6"/>
                </a:solidFill>
                <a:latin typeface="Aleo Light"/>
                <a:ea typeface="Aleo Light"/>
                <a:cs typeface="Aleo Light"/>
                <a:sym typeface="Aleo Light"/>
              </a:defRPr>
            </a:lvl3pPr>
            <a:lvl4pPr marL="0" indent="1371600">
              <a:spcBef>
                <a:spcPts val="300"/>
              </a:spcBef>
              <a:buSzTx/>
              <a:buFontTx/>
              <a:buNone/>
              <a:defRPr sz="1400">
                <a:solidFill>
                  <a:schemeClr val="accent6"/>
                </a:solidFill>
                <a:latin typeface="Aleo Light"/>
                <a:ea typeface="Aleo Light"/>
                <a:cs typeface="Aleo Light"/>
                <a:sym typeface="Aleo Light"/>
              </a:defRPr>
            </a:lvl4pPr>
            <a:lvl5pPr marL="0" indent="1828800">
              <a:spcBef>
                <a:spcPts val="300"/>
              </a:spcBef>
              <a:buSzTx/>
              <a:buFontTx/>
              <a:buNone/>
              <a:defRPr sz="1400">
                <a:solidFill>
                  <a:schemeClr val="accent6"/>
                </a:solidFill>
                <a:latin typeface="Aleo Light"/>
                <a:ea typeface="Aleo Light"/>
                <a:cs typeface="Aleo Light"/>
                <a:sym typeface="Aleo Light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6" name="Shape 8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png" descr="MKA_USA_Logo_WHITE_XLar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751763" y="4748212"/>
            <a:ext cx="1392238" cy="393701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Shape 4"/>
          <p:cNvSpPr/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hape 5"/>
          <p:cNvSpPr/>
          <p:nvPr>
            <p:ph type="sldNum" sz="quarter" idx="2"/>
          </p:nvPr>
        </p:nvSpPr>
        <p:spPr>
          <a:xfrm>
            <a:off x="4419600" y="4627562"/>
            <a:ext cx="2133600" cy="2794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ransition xmlns:p14="http://schemas.microsoft.com/office/powerpoint/2010/main" spd="med" advClick="1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FFFFFF"/>
          </a:solidFill>
          <a:uFillTx/>
          <a:latin typeface="Maven Pro Regular"/>
          <a:ea typeface="Maven Pro Regular"/>
          <a:cs typeface="Maven Pro Regular"/>
          <a:sym typeface="Maven Pro Regular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FFFFFF"/>
          </a:solidFill>
          <a:uFillTx/>
          <a:latin typeface="Maven Pro Regular"/>
          <a:ea typeface="Maven Pro Regular"/>
          <a:cs typeface="Maven Pro Regular"/>
          <a:sym typeface="Maven Pro Regular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FFFFFF"/>
          </a:solidFill>
          <a:uFillTx/>
          <a:latin typeface="Maven Pro Regular"/>
          <a:ea typeface="Maven Pro Regular"/>
          <a:cs typeface="Maven Pro Regular"/>
          <a:sym typeface="Maven Pro Regular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FFFFFF"/>
          </a:solidFill>
          <a:uFillTx/>
          <a:latin typeface="Maven Pro Regular"/>
          <a:ea typeface="Maven Pro Regular"/>
          <a:cs typeface="Maven Pro Regular"/>
          <a:sym typeface="Maven Pro Regular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FFFFFF"/>
          </a:solidFill>
          <a:uFillTx/>
          <a:latin typeface="Maven Pro Regular"/>
          <a:ea typeface="Maven Pro Regular"/>
          <a:cs typeface="Maven Pro Regular"/>
          <a:sym typeface="Maven Pro Regular"/>
        </a:defRPr>
      </a:lvl5pPr>
      <a:lvl6pPr marL="0" marR="0" indent="457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FFFFFF"/>
          </a:solidFill>
          <a:uFillTx/>
          <a:latin typeface="Maven Pro Regular"/>
          <a:ea typeface="Maven Pro Regular"/>
          <a:cs typeface="Maven Pro Regular"/>
          <a:sym typeface="Maven Pro Regular"/>
        </a:defRPr>
      </a:lvl6pPr>
      <a:lvl7pPr marL="0" marR="0" indent="9144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FFFFFF"/>
          </a:solidFill>
          <a:uFillTx/>
          <a:latin typeface="Maven Pro Regular"/>
          <a:ea typeface="Maven Pro Regular"/>
          <a:cs typeface="Maven Pro Regular"/>
          <a:sym typeface="Maven Pro Regular"/>
        </a:defRPr>
      </a:lvl7pPr>
      <a:lvl8pPr marL="0" marR="0" indent="1371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FFFFFF"/>
          </a:solidFill>
          <a:uFillTx/>
          <a:latin typeface="Maven Pro Regular"/>
          <a:ea typeface="Maven Pro Regular"/>
          <a:cs typeface="Maven Pro Regular"/>
          <a:sym typeface="Maven Pro Regular"/>
        </a:defRPr>
      </a:lvl8pPr>
      <a:lvl9pPr marL="0" marR="0" indent="18288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FFFFFF"/>
          </a:solidFill>
          <a:uFillTx/>
          <a:latin typeface="Maven Pro Regular"/>
          <a:ea typeface="Maven Pro Regular"/>
          <a:cs typeface="Maven Pro Regular"/>
          <a:sym typeface="Maven Pro Regular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Mission Gothic Thin"/>
          <a:ea typeface="Mission Gothic Thin"/>
          <a:cs typeface="Mission Gothic Thin"/>
          <a:sym typeface="Mission Gothic Thin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Mission Gothic Thin"/>
          <a:ea typeface="Mission Gothic Thin"/>
          <a:cs typeface="Mission Gothic Thin"/>
          <a:sym typeface="Mission Gothic Thin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Mission Gothic Thin"/>
          <a:ea typeface="Mission Gothic Thin"/>
          <a:cs typeface="Mission Gothic Thin"/>
          <a:sym typeface="Mission Gothic Thin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Mission Gothic Thin"/>
          <a:ea typeface="Mission Gothic Thin"/>
          <a:cs typeface="Mission Gothic Thin"/>
          <a:sym typeface="Mission Gothic Thin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Mission Gothic Thin"/>
          <a:ea typeface="Mission Gothic Thin"/>
          <a:cs typeface="Mission Gothic Thin"/>
          <a:sym typeface="Mission Gothic Thin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Mission Gothic Thin"/>
          <a:ea typeface="Mission Gothic Thin"/>
          <a:cs typeface="Mission Gothic Thin"/>
          <a:sym typeface="Mission Gothic Thin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Mission Gothic Thin"/>
          <a:ea typeface="Mission Gothic Thin"/>
          <a:cs typeface="Mission Gothic Thin"/>
          <a:sym typeface="Mission Gothic Thin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Mission Gothic Thin"/>
          <a:ea typeface="Mission Gothic Thin"/>
          <a:cs typeface="Mission Gothic Thin"/>
          <a:sym typeface="Mission Gothic Thin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FFFFFF"/>
          </a:solidFill>
          <a:uFillTx/>
          <a:latin typeface="Mission Gothic Thin"/>
          <a:ea typeface="Mission Gothic Thin"/>
          <a:cs typeface="Mission Gothic Thin"/>
          <a:sym typeface="Mission Gothic Thin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mailto:aitmad@mkausa.org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>
            <p:ph type="ctrTitle"/>
          </p:nvPr>
        </p:nvSpPr>
        <p:spPr>
          <a:xfrm>
            <a:off x="685800" y="2290763"/>
            <a:ext cx="7772400" cy="1103313"/>
          </a:xfrm>
          <a:prstGeom prst="rect">
            <a:avLst/>
          </a:prstGeom>
        </p:spPr>
        <p:txBody>
          <a:bodyPr/>
          <a:lstStyle/>
          <a:p>
            <a:pPr lvl="1" defTabSz="256031">
              <a:defRPr b="1" sz="2240"/>
            </a:pPr>
            <a:r>
              <a:t>Ai’tmad Departmental Plan</a:t>
            </a:r>
            <a:br/>
            <a:r>
              <a:rPr>
                <a:solidFill>
                  <a:srgbClr val="6AA9CB"/>
                </a:solidFill>
              </a:rPr>
              <a:t>2016-2017</a:t>
            </a:r>
            <a:br>
              <a:rPr>
                <a:solidFill>
                  <a:srgbClr val="6AA9CB"/>
                </a:solidFill>
              </a:rPr>
            </a:b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3500"/>
            </a:lvl1pPr>
          </a:lstStyle>
          <a:p>
            <a:pPr/>
            <a:r>
              <a:t>Monthly Goals</a:t>
            </a:r>
          </a:p>
        </p:txBody>
      </p:sp>
      <p:sp>
        <p:nvSpPr>
          <p:cNvPr id="116" name="Shape 116"/>
          <p:cNvSpPr/>
          <p:nvPr>
            <p:ph type="body" idx="1"/>
          </p:nvPr>
        </p:nvSpPr>
        <p:spPr>
          <a:xfrm>
            <a:off x="457200" y="1063625"/>
            <a:ext cx="7747943" cy="3394075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2400"/>
            </a:pPr>
          </a:p>
          <a:p>
            <a:pPr>
              <a:spcBef>
                <a:spcPts val="500"/>
              </a:spcBef>
              <a:defRPr sz="2400"/>
            </a:pPr>
            <a:r>
              <a:t>Hold monthly General and Amila meetings</a:t>
            </a:r>
          </a:p>
          <a:p>
            <a:pPr>
              <a:spcBef>
                <a:spcPts val="500"/>
              </a:spcBef>
              <a:defRPr sz="2400"/>
            </a:pPr>
            <a:r>
              <a:t>Submit monthly report on time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3500"/>
            </a:lvl1pPr>
          </a:lstStyle>
          <a:p>
            <a:pPr/>
            <a:r>
              <a:t>Successes/Challenges</a:t>
            </a:r>
          </a:p>
        </p:txBody>
      </p:sp>
      <p:sp>
        <p:nvSpPr>
          <p:cNvPr id="121" name="Shape 121"/>
          <p:cNvSpPr/>
          <p:nvPr>
            <p:ph type="body" idx="1"/>
          </p:nvPr>
        </p:nvSpPr>
        <p:spPr>
          <a:xfrm>
            <a:off x="457200" y="1000125"/>
            <a:ext cx="8229600" cy="3394075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500"/>
              </a:spcBef>
              <a:defRPr sz="2400"/>
            </a:pPr>
            <a:r>
              <a:t>Challenges:</a:t>
            </a:r>
          </a:p>
          <a:p>
            <a:pPr lvl="1" marL="742950" indent="-285750">
              <a:spcBef>
                <a:spcPts val="400"/>
              </a:spcBef>
              <a:defRPr sz="2000"/>
            </a:pPr>
            <a:r>
              <a:t>Communication to local Qaideen/Nazimeen</a:t>
            </a:r>
            <a:endParaRPr sz="2800"/>
          </a:p>
          <a:p>
            <a:pPr lvl="1" marL="742950" indent="-285750">
              <a:spcBef>
                <a:spcPts val="400"/>
              </a:spcBef>
              <a:defRPr sz="2000"/>
            </a:pPr>
            <a:r>
              <a:t>Reporting feedback</a:t>
            </a:r>
            <a:endParaRPr sz="2800"/>
          </a:p>
          <a:p>
            <a:pPr>
              <a:spcBef>
                <a:spcPts val="500"/>
              </a:spcBef>
              <a:defRPr sz="2400"/>
            </a:pPr>
            <a:r>
              <a:t>Successes:</a:t>
            </a:r>
          </a:p>
          <a:p>
            <a:pPr lvl="1" marL="742950" indent="-285750">
              <a:spcBef>
                <a:spcPts val="400"/>
              </a:spcBef>
              <a:defRPr sz="2000"/>
            </a:pPr>
            <a:r>
              <a:t>Telegram</a:t>
            </a:r>
            <a:endParaRPr sz="2800"/>
          </a:p>
          <a:p>
            <a:pPr lvl="1" marL="742950" indent="-285750">
              <a:spcBef>
                <a:spcPts val="400"/>
              </a:spcBef>
              <a:defRPr sz="2000"/>
            </a:pPr>
            <a:r>
              <a:t>@mkausa.org accounts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>
              <a:defRPr sz="3500"/>
            </a:pPr>
            <a:r>
              <a:t>Questions?</a:t>
            </a:r>
          </a:p>
        </p:txBody>
      </p:sp>
      <p:sp>
        <p:nvSpPr>
          <p:cNvPr id="126" name="Shape 126"/>
          <p:cNvSpPr/>
          <p:nvPr>
            <p:ph type="body" idx="1"/>
          </p:nvPr>
        </p:nvSpPr>
        <p:spPr>
          <a:xfrm>
            <a:off x="457200" y="1089025"/>
            <a:ext cx="8229600" cy="3394075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/>
            </a:pPr>
            <a:r>
              <a:t>Email </a:t>
            </a:r>
            <a:r>
              <a:rPr u="sng">
                <a:solidFill>
                  <a:srgbClr val="77C197"/>
                </a:solidFill>
                <a:uFill>
                  <a:solidFill>
                    <a:srgbClr val="77C197"/>
                  </a:solidFill>
                </a:uFill>
                <a:hlinkClick r:id="rId3" invalidUrl="" action="" tgtFrame="" tooltip="" history="1" highlightClick="0" endSnd="0"/>
              </a:rPr>
              <a:t>aitmad@mkausa.org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asic_MKA_Template_Dark">
  <a:themeElements>
    <a:clrScheme name="Basic_MKA_Template_Dark">
      <a:dk1>
        <a:srgbClr val="333333"/>
      </a:dk1>
      <a:lt1>
        <a:srgbClr val="333333"/>
      </a:lt1>
      <a:dk2>
        <a:srgbClr val="A7A7A7"/>
      </a:dk2>
      <a:lt2>
        <a:srgbClr val="535353"/>
      </a:lt2>
      <a:accent1>
        <a:srgbClr val="912E2B"/>
      </a:accent1>
      <a:accent2>
        <a:srgbClr val="2D6481"/>
      </a:accent2>
      <a:accent3>
        <a:srgbClr val="866F55"/>
      </a:accent3>
      <a:accent4>
        <a:srgbClr val="3A494C"/>
      </a:accent4>
      <a:accent5>
        <a:srgbClr val="737CBA"/>
      </a:accent5>
      <a:accent6>
        <a:srgbClr val="8AB1C7"/>
      </a:accent6>
      <a:hlink>
        <a:srgbClr val="0000FF"/>
      </a:hlink>
      <a:folHlink>
        <a:srgbClr val="FF00FF"/>
      </a:folHlink>
    </a:clrScheme>
    <a:fontScheme name="Basic_MKA_Template_Dark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Basic_MKA_Template_Dar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333333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333333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asic_MKA_Template_Dark">
  <a:themeElements>
    <a:clrScheme name="Basic_MKA_Template_Dar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12E2B"/>
      </a:accent1>
      <a:accent2>
        <a:srgbClr val="2D6481"/>
      </a:accent2>
      <a:accent3>
        <a:srgbClr val="866F55"/>
      </a:accent3>
      <a:accent4>
        <a:srgbClr val="3A494C"/>
      </a:accent4>
      <a:accent5>
        <a:srgbClr val="737CBA"/>
      </a:accent5>
      <a:accent6>
        <a:srgbClr val="8AB1C7"/>
      </a:accent6>
      <a:hlink>
        <a:srgbClr val="0000FF"/>
      </a:hlink>
      <a:folHlink>
        <a:srgbClr val="FF00FF"/>
      </a:folHlink>
    </a:clrScheme>
    <a:fontScheme name="Basic_MKA_Template_Dark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Basic_MKA_Template_Dar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333333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333333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