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DBCC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381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381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D8D4D0"/>
          </a:solidFill>
        </a:fill>
      </a:tcStyle>
    </a:wholeTbl>
    <a:band2H>
      <a:tcTxStyle/>
      <a:tcStyle>
        <a:tcBdr/>
        <a:fill>
          <a:solidFill>
            <a:srgbClr val="EDEBE9"/>
          </a:solidFill>
        </a:fill>
      </a:tcStyle>
    </a:band2H>
    <a:firstCol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381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381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D9E4EB"/>
          </a:solidFill>
        </a:fill>
      </a:tcStyle>
    </a:wholeTbl>
    <a:band2H>
      <a:tcTxStyle/>
      <a:tcStyle>
        <a:tcBdr/>
        <a:fill>
          <a:solidFill>
            <a:srgbClr val="EDF2F5"/>
          </a:solidFill>
        </a:fill>
      </a:tcStyle>
    </a:band2H>
    <a:firstCol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381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381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333333"/>
          </a:solidFill>
        </a:fill>
      </a:tcStyle>
    </a:band2H>
    <a:firstCol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3333"/>
          </a:solidFill>
        </a:fill>
      </a:tcStyle>
    </a:lastRow>
    <a:fir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Col>
    <a:la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381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lastRow>
    <a:fir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381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>
              <a:alpha val="20000"/>
            </a:srgbClr>
          </a:solidFill>
        </a:fill>
      </a:tcStyle>
    </a:firstCol>
    <a:la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8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chemeClr val="accent6"/>
                </a:solidFill>
                <a:latin typeface="Aleo Light"/>
                <a:ea typeface="Aleo Light"/>
                <a:cs typeface="Aleo Light"/>
                <a:sym typeface="Aleo Light"/>
              </a:defRPr>
            </a:lvl1pPr>
            <a:lvl2pPr marL="0" indent="0" algn="ctr">
              <a:buSzTx/>
              <a:buFontTx/>
              <a:buNone/>
              <a:defRPr>
                <a:solidFill>
                  <a:schemeClr val="accent6"/>
                </a:solidFill>
                <a:latin typeface="Aleo Light"/>
                <a:ea typeface="Aleo Light"/>
                <a:cs typeface="Aleo Light"/>
                <a:sym typeface="Aleo Light"/>
              </a:defRPr>
            </a:lvl2pPr>
            <a:lvl3pPr marL="0" indent="0" algn="ctr">
              <a:buSzTx/>
              <a:buFontTx/>
              <a:buNone/>
              <a:defRPr>
                <a:solidFill>
                  <a:schemeClr val="accent6"/>
                </a:solidFill>
                <a:latin typeface="Aleo Light"/>
                <a:ea typeface="Aleo Light"/>
                <a:cs typeface="Aleo Light"/>
                <a:sym typeface="Aleo Light"/>
              </a:defRPr>
            </a:lvl3pPr>
            <a:lvl4pPr marL="0" indent="0" algn="ctr">
              <a:buSzTx/>
              <a:buFontTx/>
              <a:buNone/>
              <a:defRPr>
                <a:solidFill>
                  <a:schemeClr val="accent6"/>
                </a:solidFill>
                <a:latin typeface="Aleo Light"/>
                <a:ea typeface="Aleo Light"/>
                <a:cs typeface="Aleo Light"/>
                <a:sym typeface="Aleo Light"/>
              </a:defRPr>
            </a:lvl4pPr>
            <a:lvl5pPr marL="0" indent="0" algn="ctr">
              <a:buSzTx/>
              <a:buFontTx/>
              <a:buNone/>
              <a:defRPr>
                <a:solidFill>
                  <a:schemeClr val="accent6"/>
                </a:solidFill>
                <a:latin typeface="Aleo Light"/>
                <a:ea typeface="Aleo Light"/>
                <a:cs typeface="Aleo Light"/>
                <a:sym typeface="Ale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Text"/>
          <p:cNvSpPr txBox="1">
            <a:spLocks noGrp="1"/>
          </p:cNvSpPr>
          <p:nvPr>
            <p:ph type="title"/>
          </p:nvPr>
        </p:nvSpPr>
        <p:spPr>
          <a:xfrm>
            <a:off x="6629400" y="205978"/>
            <a:ext cx="2057400" cy="438864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05978"/>
            <a:ext cx="6019800" cy="438864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Maven Pro Light 300 Regular"/>
                <a:ea typeface="Maven Pro Light 300 Regular"/>
                <a:cs typeface="Maven Pro Light 300 Regular"/>
                <a:sym typeface="Maven Pro Light 300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3"/>
            <a:ext cx="7772401" cy="112514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77C197"/>
                </a:solidFill>
                <a:latin typeface="Aleo Light"/>
                <a:ea typeface="Aleo Light"/>
                <a:cs typeface="Aleo Light"/>
                <a:sym typeface="Aleo Light"/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77C197"/>
                </a:solidFill>
                <a:latin typeface="Aleo Light"/>
                <a:ea typeface="Aleo Light"/>
                <a:cs typeface="Aleo Light"/>
                <a:sym typeface="Aleo Light"/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77C197"/>
                </a:solidFill>
                <a:latin typeface="Aleo Light"/>
                <a:ea typeface="Aleo Light"/>
                <a:cs typeface="Aleo Light"/>
                <a:sym typeface="Aleo Light"/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77C197"/>
                </a:solidFill>
                <a:latin typeface="Aleo Light"/>
                <a:ea typeface="Aleo Light"/>
                <a:cs typeface="Aleo Light"/>
                <a:sym typeface="Aleo Light"/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77C197"/>
                </a:solidFill>
                <a:latin typeface="Aleo Light"/>
                <a:ea typeface="Aleo Light"/>
                <a:cs typeface="Aleo Light"/>
                <a:sym typeface="Ale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4474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3"/>
            <a:ext cx="4040188" cy="4798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6" y="1151333"/>
            <a:ext cx="4041777" cy="479824"/>
          </a:xfrm>
          <a:prstGeom prst="rect">
            <a:avLst/>
          </a:prstGeom>
        </p:spPr>
        <p:txBody>
          <a:bodyPr anchor="b"/>
          <a:lstStyle/>
          <a:p>
            <a:pPr marL="284606" indent="-284606" defTabSz="379475">
              <a:spcBef>
                <a:spcPts val="500"/>
              </a:spcBef>
              <a:defRPr sz="2656"/>
            </a:pPr>
            <a:endParaRPr/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457201" y="204785"/>
            <a:ext cx="3008315" cy="87154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076326"/>
            <a:ext cx="3008317" cy="351829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2" cy="425054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84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2" cy="3086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2" cy="60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chemeClr val="accent6"/>
                </a:solidFill>
                <a:latin typeface="Aleo Light"/>
                <a:ea typeface="Aleo Light"/>
                <a:cs typeface="Aleo Light"/>
                <a:sym typeface="Aleo Light"/>
              </a:defRPr>
            </a:lvl1pPr>
            <a:lvl2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chemeClr val="accent6"/>
                </a:solidFill>
                <a:latin typeface="Aleo Light"/>
                <a:ea typeface="Aleo Light"/>
                <a:cs typeface="Aleo Light"/>
                <a:sym typeface="Aleo Light"/>
              </a:defRPr>
            </a:lvl2pPr>
            <a:lvl3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chemeClr val="accent6"/>
                </a:solidFill>
                <a:latin typeface="Aleo Light"/>
                <a:ea typeface="Aleo Light"/>
                <a:cs typeface="Aleo Light"/>
                <a:sym typeface="Aleo Light"/>
              </a:defRPr>
            </a:lvl3pPr>
            <a:lvl4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chemeClr val="accent6"/>
                </a:solidFill>
                <a:latin typeface="Aleo Light"/>
                <a:ea typeface="Aleo Light"/>
                <a:cs typeface="Aleo Light"/>
                <a:sym typeface="Aleo Light"/>
              </a:defRPr>
            </a:lvl4pPr>
            <a:lvl5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chemeClr val="accent6"/>
                </a:solidFill>
                <a:latin typeface="Aleo Light"/>
                <a:ea typeface="Aleo Light"/>
                <a:cs typeface="Aleo Light"/>
                <a:sym typeface="Aleo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752288" y="4747921"/>
            <a:ext cx="1391713" cy="39397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9220" y="4632643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Maven Pro Regular"/>
          <a:ea typeface="Maven Pro Regular"/>
          <a:cs typeface="Maven Pro Regular"/>
          <a:sym typeface="Maven Pro Regula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Maven Pro Regular"/>
          <a:ea typeface="Maven Pro Regular"/>
          <a:cs typeface="Maven Pro Regular"/>
          <a:sym typeface="Maven Pro Regula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Maven Pro Regular"/>
          <a:ea typeface="Maven Pro Regular"/>
          <a:cs typeface="Maven Pro Regular"/>
          <a:sym typeface="Maven Pro Regula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Maven Pro Regular"/>
          <a:ea typeface="Maven Pro Regular"/>
          <a:cs typeface="Maven Pro Regular"/>
          <a:sym typeface="Maven Pro Regula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Maven Pro Regular"/>
          <a:ea typeface="Maven Pro Regular"/>
          <a:cs typeface="Maven Pro Regular"/>
          <a:sym typeface="Maven Pro Regula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Maven Pro Regular"/>
          <a:ea typeface="Maven Pro Regular"/>
          <a:cs typeface="Maven Pro Regular"/>
          <a:sym typeface="Maven Pro Regula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Maven Pro Regular"/>
          <a:ea typeface="Maven Pro Regular"/>
          <a:cs typeface="Maven Pro Regular"/>
          <a:sym typeface="Maven Pro Regula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Maven Pro Regular"/>
          <a:ea typeface="Maven Pro Regular"/>
          <a:cs typeface="Maven Pro Regular"/>
          <a:sym typeface="Maven Pro Regula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Maven Pro Regular"/>
          <a:ea typeface="Maven Pro Regular"/>
          <a:cs typeface="Maven Pro Regular"/>
          <a:sym typeface="Maven Pro Regular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Mission Gothic Thin"/>
          <a:ea typeface="Mission Gothic Thin"/>
          <a:cs typeface="Mission Gothic Thin"/>
          <a:sym typeface="Mission Gothic Thin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Mission Gothic Thin"/>
          <a:ea typeface="Mission Gothic Thin"/>
          <a:cs typeface="Mission Gothic Thin"/>
          <a:sym typeface="Mission Gothic Thin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Mission Gothic Thin"/>
          <a:ea typeface="Mission Gothic Thin"/>
          <a:cs typeface="Mission Gothic Thin"/>
          <a:sym typeface="Mission Gothic Thin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Mission Gothic Thin"/>
          <a:ea typeface="Mission Gothic Thin"/>
          <a:cs typeface="Mission Gothic Thin"/>
          <a:sym typeface="Mission Gothic Thin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Mission Gothic Thin"/>
          <a:ea typeface="Mission Gothic Thin"/>
          <a:cs typeface="Mission Gothic Thin"/>
          <a:sym typeface="Mission Gothic Thin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Mission Gothic Thin"/>
          <a:ea typeface="Mission Gothic Thin"/>
          <a:cs typeface="Mission Gothic Thin"/>
          <a:sym typeface="Mission Gothic Thin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Mission Gothic Thin"/>
          <a:ea typeface="Mission Gothic Thin"/>
          <a:cs typeface="Mission Gothic Thin"/>
          <a:sym typeface="Mission Gothic Thin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Mission Gothic Thin"/>
          <a:ea typeface="Mission Gothic Thin"/>
          <a:cs typeface="Mission Gothic Thin"/>
          <a:sym typeface="Mission Gothic Thin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Mission Gothic Thin"/>
          <a:ea typeface="Mission Gothic Thin"/>
          <a:cs typeface="Mission Gothic Thin"/>
          <a:sym typeface="Mission Gothic Thin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>
            <a:spLocks noGrp="1"/>
          </p:cNvSpPr>
          <p:nvPr>
            <p:ph type="ctrTitle"/>
          </p:nvPr>
        </p:nvSpPr>
        <p:spPr>
          <a:xfrm>
            <a:off x="702905" y="1541833"/>
            <a:ext cx="7772401" cy="1102521"/>
          </a:xfrm>
          <a:prstGeom prst="rect">
            <a:avLst/>
          </a:prstGeom>
        </p:spPr>
        <p:txBody>
          <a:bodyPr/>
          <a:lstStyle/>
          <a:p>
            <a:r>
              <a:t>Khidmat-e-Khalq</a:t>
            </a:r>
          </a:p>
        </p:txBody>
      </p:sp>
      <p:sp>
        <p:nvSpPr>
          <p:cNvPr id="114" name="Subtitle 2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Department Plans 2018-19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 txBox="1">
            <a:spLocks noGrp="1"/>
          </p:cNvSpPr>
          <p:nvPr>
            <p:ph type="title"/>
          </p:nvPr>
        </p:nvSpPr>
        <p:spPr>
          <a:xfrm>
            <a:off x="584717" y="-58074"/>
            <a:ext cx="8403774" cy="871538"/>
          </a:xfrm>
          <a:prstGeom prst="rect">
            <a:avLst/>
          </a:prstGeom>
        </p:spPr>
        <p:txBody>
          <a:bodyPr/>
          <a:lstStyle>
            <a:lvl1pPr algn="ctr">
              <a:defRPr sz="4400"/>
            </a:lvl1pPr>
          </a:lstStyle>
          <a:p>
            <a:r>
              <a:t>Visiting a Graveyard</a:t>
            </a:r>
          </a:p>
        </p:txBody>
      </p:sp>
      <p:sp>
        <p:nvSpPr>
          <p:cNvPr id="151" name="TextBox 10"/>
          <p:cNvSpPr txBox="1"/>
          <p:nvPr/>
        </p:nvSpPr>
        <p:spPr>
          <a:xfrm>
            <a:off x="188745" y="868381"/>
            <a:ext cx="8911010" cy="293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indent="-457200">
              <a:buSzPct val="100000"/>
              <a:buChar char="-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Visit local Graveyard with fellow Khuddam and talk about the significance of Visiting the Deceased</a:t>
            </a:r>
          </a:p>
          <a:p>
            <a:pPr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marL="457200" indent="-457200">
              <a:buSzPct val="100000"/>
              <a:buChar char="-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Take an elder familiar with deceased jamaat pioneers with you </a:t>
            </a:r>
          </a:p>
          <a:p>
            <a:pPr marL="457200" indent="-457200">
              <a:buSzPct val="100000"/>
              <a:buChar char="-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marL="457200" indent="-457200">
              <a:buSzPct val="100000"/>
              <a:buChar char="-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Time Frame: April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  <a:prstGeom prst="rect">
            <a:avLst/>
          </a:prstGeom>
        </p:spPr>
        <p:txBody>
          <a:bodyPr/>
          <a:lstStyle>
            <a:lvl1pPr algn="ctr">
              <a:defRPr sz="4400"/>
            </a:lvl1pPr>
          </a:lstStyle>
          <a:p>
            <a:r>
              <a:t>Contact</a:t>
            </a:r>
          </a:p>
        </p:txBody>
      </p:sp>
      <p:sp>
        <p:nvSpPr>
          <p:cNvPr id="155" name="TextBox 10"/>
          <p:cNvSpPr txBox="1"/>
          <p:nvPr/>
        </p:nvSpPr>
        <p:spPr>
          <a:xfrm>
            <a:off x="-1" y="1658367"/>
            <a:ext cx="9144001" cy="151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Abdul Naseer MK</a:t>
            </a:r>
          </a:p>
          <a:p>
            <a:pPr algn="ctr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Cell: 952 212 4118</a:t>
            </a:r>
          </a:p>
          <a:p>
            <a:pPr algn="ctr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Mohtamim Khidmat e Khalq</a:t>
            </a:r>
          </a:p>
          <a:p>
            <a:pPr algn="ctr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Khidmat-e-Khalq@mkausa.org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 txBox="1">
            <a:spLocks noGrp="1"/>
          </p:cNvSpPr>
          <p:nvPr>
            <p:ph type="title"/>
          </p:nvPr>
        </p:nvSpPr>
        <p:spPr>
          <a:xfrm>
            <a:off x="475130" y="-38177"/>
            <a:ext cx="8077201" cy="871538"/>
          </a:xfrm>
          <a:prstGeom prst="rect">
            <a:avLst/>
          </a:prstGeom>
        </p:spPr>
        <p:txBody>
          <a:bodyPr/>
          <a:lstStyle>
            <a:lvl1pPr algn="ctr">
              <a:defRPr sz="4400"/>
            </a:lvl1pPr>
          </a:lstStyle>
          <a:p>
            <a:r>
              <a:t>Constitution</a:t>
            </a:r>
          </a:p>
        </p:txBody>
      </p:sp>
      <p:sp>
        <p:nvSpPr>
          <p:cNvPr id="118" name="Title 1"/>
          <p:cNvSpPr txBox="1"/>
          <p:nvPr/>
        </p:nvSpPr>
        <p:spPr>
          <a:xfrm>
            <a:off x="-2" y="4704734"/>
            <a:ext cx="2153269" cy="438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normAutofit/>
          </a:bodyPr>
          <a:lstStyle>
            <a:lvl1pPr>
              <a:defRPr b="1">
                <a:solidFill>
                  <a:srgbClr val="FFFFFF"/>
                </a:solidFill>
                <a:latin typeface="Maven Pro Regular"/>
                <a:ea typeface="Maven Pro Regular"/>
                <a:cs typeface="Maven Pro Regular"/>
                <a:sym typeface="Maven Pro Regular"/>
              </a:defRPr>
            </a:lvl1pPr>
          </a:lstStyle>
          <a:p>
            <a:r>
              <a:t>Khidmat-e-Khalq</a:t>
            </a:r>
          </a:p>
        </p:txBody>
      </p:sp>
      <p:sp>
        <p:nvSpPr>
          <p:cNvPr id="119" name="TextBox 10"/>
          <p:cNvSpPr txBox="1"/>
          <p:nvPr/>
        </p:nvSpPr>
        <p:spPr>
          <a:xfrm>
            <a:off x="169614" y="1103630"/>
            <a:ext cx="8804772" cy="293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indent="-457200">
              <a:buSzPct val="100000"/>
              <a:buChar char="-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Mohtamim Khidmat e Khalq shall adopt such means as to do maximum service to the poor, helpless, and needy without any discrimination of religion, creed, cast and color.</a:t>
            </a:r>
          </a:p>
          <a:p>
            <a:pPr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marL="457200" indent="-457200">
              <a:buSzPct val="100000"/>
              <a:buChar char="-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He shall continue trying to eliminate unemployment and poverty among the society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lain white background">
            <a:extLst>
              <a:ext uri="{FF2B5EF4-FFF2-40B4-BE49-F238E27FC236}">
                <a16:creationId xmlns:a16="http://schemas.microsoft.com/office/drawing/2014/main" id="{E2EEF891-1B7F-4B76-B36B-C9A1908A7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08"/>
            <a:ext cx="9178125" cy="51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Title 1"/>
          <p:cNvSpPr txBox="1"/>
          <p:nvPr/>
        </p:nvSpPr>
        <p:spPr>
          <a:xfrm>
            <a:off x="-2" y="4704734"/>
            <a:ext cx="2153269" cy="438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normAutofit/>
          </a:bodyPr>
          <a:lstStyle>
            <a:lvl1pPr>
              <a:defRPr b="1">
                <a:solidFill>
                  <a:srgbClr val="FFFFFF"/>
                </a:solidFill>
                <a:latin typeface="Maven Pro Regular"/>
                <a:ea typeface="Maven Pro Regular"/>
                <a:cs typeface="Maven Pro Regular"/>
                <a:sym typeface="Maven Pro Regular"/>
              </a:defRPr>
            </a:lvl1pPr>
          </a:lstStyle>
          <a:p>
            <a:r>
              <a:t>Khidmat-e-Khalq</a:t>
            </a:r>
          </a:p>
        </p:txBody>
      </p:sp>
      <p:pic>
        <p:nvPicPr>
          <p:cNvPr id="124" name="KeKsummary2018.png" descr="KeKsummary20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08716" y="-5205"/>
            <a:ext cx="4961107" cy="5143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1"/>
          <p:cNvSpPr txBox="1">
            <a:spLocks noGrp="1"/>
          </p:cNvSpPr>
          <p:nvPr>
            <p:ph type="title"/>
          </p:nvPr>
        </p:nvSpPr>
        <p:spPr>
          <a:xfrm>
            <a:off x="1460090" y="-58074"/>
            <a:ext cx="6695769" cy="871538"/>
          </a:xfrm>
          <a:prstGeom prst="rect">
            <a:avLst/>
          </a:prstGeom>
        </p:spPr>
        <p:txBody>
          <a:bodyPr/>
          <a:lstStyle>
            <a:lvl1pPr algn="ctr">
              <a:defRPr sz="4400"/>
            </a:lvl1pPr>
          </a:lstStyle>
          <a:p>
            <a:r>
              <a:t>Feeding the Needy</a:t>
            </a:r>
          </a:p>
        </p:txBody>
      </p:sp>
      <p:sp>
        <p:nvSpPr>
          <p:cNvPr id="127" name="TextBox 10"/>
          <p:cNvSpPr txBox="1"/>
          <p:nvPr/>
        </p:nvSpPr>
        <p:spPr>
          <a:xfrm>
            <a:off x="353960" y="1188922"/>
            <a:ext cx="8583563" cy="293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indent="-457200">
              <a:buSzPct val="100000"/>
              <a:buChar char="-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Collect food items at the Masjid</a:t>
            </a:r>
          </a:p>
          <a:p>
            <a:pPr marL="457200" indent="-457200">
              <a:buSzPct val="100000"/>
              <a:buChar char="-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Participate in Mass Feeding programs with other organizations</a:t>
            </a:r>
          </a:p>
          <a:p>
            <a:pPr marL="457200" indent="-457200">
              <a:buSzPct val="100000"/>
              <a:buChar char="-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Organize your sandwich packing &amp; distribution sessions. </a:t>
            </a:r>
          </a:p>
          <a:p>
            <a:pPr marL="457200" indent="-457200">
              <a:buSzPct val="100000"/>
              <a:buChar char="-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marL="457200" indent="-457200">
              <a:buSzPct val="100000"/>
              <a:buChar char="-"/>
              <a:defRPr sz="2800">
                <a:solidFill>
                  <a:srgbClr val="331C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Last year: 645,000 fed     Goal: 1 million fed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>
            <a:spLocks noGrp="1"/>
          </p:cNvSpPr>
          <p:nvPr>
            <p:ph type="title"/>
          </p:nvPr>
        </p:nvSpPr>
        <p:spPr>
          <a:xfrm>
            <a:off x="1460090" y="-58074"/>
            <a:ext cx="6695769" cy="871538"/>
          </a:xfrm>
          <a:prstGeom prst="rect">
            <a:avLst/>
          </a:prstGeom>
        </p:spPr>
        <p:txBody>
          <a:bodyPr/>
          <a:lstStyle>
            <a:lvl1pPr algn="ctr">
              <a:defRPr sz="4400"/>
            </a:lvl1pPr>
          </a:lstStyle>
          <a:p>
            <a:r>
              <a:t>Giving in Charity</a:t>
            </a:r>
          </a:p>
        </p:txBody>
      </p:sp>
      <p:sp>
        <p:nvSpPr>
          <p:cNvPr id="131" name="TextBox 10"/>
          <p:cNvSpPr txBox="1"/>
          <p:nvPr/>
        </p:nvSpPr>
        <p:spPr>
          <a:xfrm>
            <a:off x="239712" y="804572"/>
            <a:ext cx="8664576" cy="415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indent="-457200">
              <a:buSzPct val="100000"/>
              <a:buChar char="-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Till February focus is on fundraising for Tahir Homeopathic Hospital (Rabwah) </a:t>
            </a:r>
          </a:p>
          <a:p>
            <a:pPr marL="457200" indent="-457200">
              <a:buSzPct val="100000"/>
              <a:buChar char="-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Individual majalis have fundraising goals</a:t>
            </a:r>
          </a:p>
          <a:p>
            <a:pPr marL="914400" lvl="1" indent="-457200">
              <a:buSzPct val="100000"/>
              <a:buChar char="-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Charity dinner/BBQ </a:t>
            </a:r>
          </a:p>
          <a:p>
            <a:pPr marL="914400" lvl="1" indent="-457200">
              <a:buSzPct val="100000"/>
              <a:buChar char="-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Volunteer to assist fundraising drives by local charities &amp; Walk for Humanity fundraising </a:t>
            </a:r>
          </a:p>
          <a:p>
            <a:pPr marL="914400" lvl="1" indent="-457200">
              <a:buSzPct val="100000"/>
              <a:buChar char="-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Hilf Al-Fudul society: raise $1000 in donations, help pack 1000 meals and donate blood twice (will be rolled out soon)  </a:t>
            </a:r>
          </a:p>
          <a:p>
            <a:pPr marL="457200" indent="-457200">
              <a:buSzPct val="100000"/>
              <a:buChar char="-"/>
              <a:defRPr sz="2800">
                <a:solidFill>
                  <a:srgbClr val="2D43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Last Year: $60,000 raised  Goal: $500,000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>
            <a:spLocks noGrp="1"/>
          </p:cNvSpPr>
          <p:nvPr>
            <p:ph type="title"/>
          </p:nvPr>
        </p:nvSpPr>
        <p:spPr>
          <a:xfrm>
            <a:off x="1460090" y="-58074"/>
            <a:ext cx="6695769" cy="871538"/>
          </a:xfrm>
          <a:prstGeom prst="rect">
            <a:avLst/>
          </a:prstGeom>
        </p:spPr>
        <p:txBody>
          <a:bodyPr/>
          <a:lstStyle>
            <a:lvl1pPr algn="ctr">
              <a:defRPr sz="4400"/>
            </a:lvl1pPr>
          </a:lstStyle>
          <a:p>
            <a:r>
              <a:t>Blood Drives</a:t>
            </a:r>
          </a:p>
        </p:txBody>
      </p:sp>
      <p:sp>
        <p:nvSpPr>
          <p:cNvPr id="134" name="TextBox 10"/>
          <p:cNvSpPr txBox="1"/>
          <p:nvPr/>
        </p:nvSpPr>
        <p:spPr>
          <a:xfrm>
            <a:off x="280218" y="757123"/>
            <a:ext cx="8583564" cy="3749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indent="-457200">
              <a:buSzPct val="100000"/>
              <a:buChar char="-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Organize Blood drives at your Masjid/college campuses </a:t>
            </a:r>
          </a:p>
          <a:p>
            <a:pPr marL="457200" indent="-457200">
              <a:buSzPct val="100000"/>
              <a:buChar char="-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Join other organizations and volunteer at Blood Drives</a:t>
            </a:r>
          </a:p>
          <a:p>
            <a:pPr marL="457200" indent="-457200">
              <a:buSzPct val="100000"/>
              <a:buChar char="-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During emergency situations, we should focus on holding Blood Drives</a:t>
            </a:r>
          </a:p>
          <a:p>
            <a:pPr marL="457200" indent="-457200">
              <a:buSzPct val="100000"/>
              <a:buChar char="-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Time Period: Throughout year, but heavy focus during September 11</a:t>
            </a:r>
            <a:r>
              <a:rPr baseline="30000"/>
              <a:t>th</a:t>
            </a:r>
          </a:p>
          <a:p>
            <a:pPr marL="457200" indent="-457200">
              <a:buSzPct val="100000"/>
              <a:buChar char="-"/>
              <a:defRPr sz="2800">
                <a:solidFill>
                  <a:srgbClr val="293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Last Year: 2113 units    Goal: 8000 Blood Units</a:t>
            </a:r>
          </a:p>
        </p:txBody>
      </p:sp>
      <p:pic>
        <p:nvPicPr>
          <p:cNvPr id="135" name="Audio 2" descr="Audio 2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8382000" y="43815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857" fill="hold"/>
                                        <p:tgtEl>
                                          <p:spTgt spid="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3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 txBox="1">
            <a:spLocks noGrp="1"/>
          </p:cNvSpPr>
          <p:nvPr>
            <p:ph type="title"/>
          </p:nvPr>
        </p:nvSpPr>
        <p:spPr>
          <a:xfrm>
            <a:off x="392879" y="-58074"/>
            <a:ext cx="8358242" cy="871538"/>
          </a:xfrm>
          <a:prstGeom prst="rect">
            <a:avLst/>
          </a:prstGeom>
        </p:spPr>
        <p:txBody>
          <a:bodyPr/>
          <a:lstStyle>
            <a:lvl1pPr algn="ctr" defTabSz="393191">
              <a:defRPr sz="3700"/>
            </a:lvl1pPr>
          </a:lstStyle>
          <a:p>
            <a:r>
              <a:t>Helping elderly, needy and refugees</a:t>
            </a:r>
          </a:p>
        </p:txBody>
      </p:sp>
      <p:sp>
        <p:nvSpPr>
          <p:cNvPr id="139" name="TextBox 10"/>
          <p:cNvSpPr txBox="1"/>
          <p:nvPr/>
        </p:nvSpPr>
        <p:spPr>
          <a:xfrm>
            <a:off x="280218" y="900430"/>
            <a:ext cx="8583564" cy="293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indent="-457200">
              <a:buSzPct val="100000"/>
              <a:buChar char="-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Assist the vulnerable in the society: </a:t>
            </a:r>
          </a:p>
          <a:p>
            <a:pPr marL="914400" lvl="1" indent="-457200">
              <a:buSzPct val="100000"/>
              <a:buChar char="-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Orphans, Widows, Elderly, Victims of Abuse, Refugees</a:t>
            </a:r>
          </a:p>
          <a:p>
            <a:pPr marL="914400" lvl="1" indent="-457200">
              <a:buSzPct val="100000"/>
              <a:buChar char="-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Gift giving at nursing homes for elderly</a:t>
            </a:r>
          </a:p>
          <a:p>
            <a:pPr marL="457200" indent="-457200">
              <a:buSzPct val="100000"/>
              <a:buChar char="-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marL="457200" indent="-457200">
              <a:buSzPct val="100000"/>
              <a:buChar char="-"/>
              <a:defRPr sz="2800">
                <a:solidFill>
                  <a:srgbClr val="1D2C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Last Year: 6339 Helped</a:t>
            </a:r>
          </a:p>
          <a:p>
            <a:pPr marL="457200" indent="-457200">
              <a:buSzPct val="100000"/>
              <a:buChar char="-"/>
              <a:defRPr sz="2800">
                <a:solidFill>
                  <a:srgbClr val="1D2C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Goal: 10,000 Helped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1"/>
          <p:cNvSpPr txBox="1">
            <a:spLocks noGrp="1"/>
          </p:cNvSpPr>
          <p:nvPr>
            <p:ph type="title"/>
          </p:nvPr>
        </p:nvSpPr>
        <p:spPr>
          <a:xfrm>
            <a:off x="1460090" y="-58074"/>
            <a:ext cx="6695769" cy="871538"/>
          </a:xfrm>
          <a:prstGeom prst="rect">
            <a:avLst/>
          </a:prstGeom>
        </p:spPr>
        <p:txBody>
          <a:bodyPr/>
          <a:lstStyle>
            <a:lvl1pPr algn="ctr">
              <a:defRPr sz="4400"/>
            </a:lvl1pPr>
          </a:lstStyle>
          <a:p>
            <a:r>
              <a:t>Disaster Relief</a:t>
            </a:r>
          </a:p>
        </p:txBody>
      </p:sp>
      <p:sp>
        <p:nvSpPr>
          <p:cNvPr id="143" name="TextBox 10"/>
          <p:cNvSpPr txBox="1"/>
          <p:nvPr/>
        </p:nvSpPr>
        <p:spPr>
          <a:xfrm>
            <a:off x="160592" y="893780"/>
            <a:ext cx="8822816" cy="293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indent="-457200">
              <a:buSzPct val="100000"/>
              <a:buChar char="-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During disasters, look into feasibility to have Khuddam volunteers at shelters, assisting with rescue etc</a:t>
            </a:r>
          </a:p>
          <a:p>
            <a:pPr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marL="457200" indent="-457200">
              <a:buSzPct val="100000"/>
              <a:buChar char="-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Collaborate with Humanity First</a:t>
            </a:r>
          </a:p>
          <a:p>
            <a:pPr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marL="457200" indent="-457200">
              <a:buSzPct val="100000"/>
              <a:buChar char="-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Goal: Respond to disasters in a timely manner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1"/>
          <p:cNvSpPr txBox="1">
            <a:spLocks noGrp="1"/>
          </p:cNvSpPr>
          <p:nvPr>
            <p:ph type="title"/>
          </p:nvPr>
        </p:nvSpPr>
        <p:spPr>
          <a:xfrm>
            <a:off x="1460090" y="-58074"/>
            <a:ext cx="6695769" cy="871538"/>
          </a:xfrm>
          <a:prstGeom prst="rect">
            <a:avLst/>
          </a:prstGeom>
        </p:spPr>
        <p:txBody>
          <a:bodyPr/>
          <a:lstStyle>
            <a:lvl1pPr algn="ctr">
              <a:defRPr sz="4400"/>
            </a:lvl1pPr>
          </a:lstStyle>
          <a:p>
            <a:r>
              <a:t>Holiday Gift Giving</a:t>
            </a:r>
          </a:p>
        </p:txBody>
      </p:sp>
      <p:sp>
        <p:nvSpPr>
          <p:cNvPr id="147" name="TextBox 10"/>
          <p:cNvSpPr txBox="1"/>
          <p:nvPr/>
        </p:nvSpPr>
        <p:spPr>
          <a:xfrm>
            <a:off x="280218" y="900430"/>
            <a:ext cx="8583564" cy="3749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indent="-457200">
              <a:buSzPct val="100000"/>
              <a:buChar char="-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Dec-Mid January, give gifts to neighbors around the Mosque </a:t>
            </a:r>
          </a:p>
          <a:p>
            <a:pPr marL="457200" indent="-457200">
              <a:buSzPct val="100000"/>
              <a:buChar char="-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Visit nursing homes for the elderly </a:t>
            </a:r>
          </a:p>
          <a:p>
            <a:pPr marL="457200" indent="-457200">
              <a:buSzPct val="100000"/>
              <a:buChar char="-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Post pictures on Social media and send press release out to media</a:t>
            </a:r>
          </a:p>
          <a:p>
            <a:pPr marL="457200" indent="-457200">
              <a:buSzPct val="100000"/>
              <a:buChar char="-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Eid gift giving</a:t>
            </a:r>
          </a:p>
          <a:p>
            <a:pPr marL="457200" indent="-457200">
              <a:buSzPct val="100000"/>
              <a:buChar char="-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  <a:p>
            <a:pPr marL="457200" indent="-457200">
              <a:buSzPct val="100000"/>
              <a:buChar char="-"/>
              <a:defRPr sz="2800">
                <a:solidFill>
                  <a:srgbClr val="2529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Last Year: ~30 Majalis participated </a:t>
            </a:r>
          </a:p>
          <a:p>
            <a:pPr marL="457200" indent="-457200">
              <a:buSzPct val="100000"/>
              <a:buChar char="-"/>
              <a:defRPr sz="2800">
                <a:solidFill>
                  <a:srgbClr val="2529FF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Goal: 50 Majalis participation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asic_MKA_Template_Dark">
  <a:themeElements>
    <a:clrScheme name="Basic_MKA_Template_Dark">
      <a:dk1>
        <a:srgbClr val="333333"/>
      </a:dk1>
      <a:lt1>
        <a:srgbClr val="333333"/>
      </a:lt1>
      <a:dk2>
        <a:srgbClr val="A7A7A7"/>
      </a:dk2>
      <a:lt2>
        <a:srgbClr val="535353"/>
      </a:lt2>
      <a:accent1>
        <a:srgbClr val="912E2B"/>
      </a:accent1>
      <a:accent2>
        <a:srgbClr val="2D6481"/>
      </a:accent2>
      <a:accent3>
        <a:srgbClr val="866F55"/>
      </a:accent3>
      <a:accent4>
        <a:srgbClr val="3A494C"/>
      </a:accent4>
      <a:accent5>
        <a:srgbClr val="737CBA"/>
      </a:accent5>
      <a:accent6>
        <a:srgbClr val="8AB1C7"/>
      </a:accent6>
      <a:hlink>
        <a:srgbClr val="0000FF"/>
      </a:hlink>
      <a:folHlink>
        <a:srgbClr val="FF00FF"/>
      </a:folHlink>
    </a:clrScheme>
    <a:fontScheme name="Basic_MKA_Template_Dark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Basic_MKA_Template_Dar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3333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asic_MKA_Template_Dark">
  <a:themeElements>
    <a:clrScheme name="Basic_MKA_Template_Dar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12E2B"/>
      </a:accent1>
      <a:accent2>
        <a:srgbClr val="2D6481"/>
      </a:accent2>
      <a:accent3>
        <a:srgbClr val="866F55"/>
      </a:accent3>
      <a:accent4>
        <a:srgbClr val="3A494C"/>
      </a:accent4>
      <a:accent5>
        <a:srgbClr val="737CBA"/>
      </a:accent5>
      <a:accent6>
        <a:srgbClr val="8AB1C7"/>
      </a:accent6>
      <a:hlink>
        <a:srgbClr val="0000FF"/>
      </a:hlink>
      <a:folHlink>
        <a:srgbClr val="FF00FF"/>
      </a:folHlink>
    </a:clrScheme>
    <a:fontScheme name="Basic_MKA_Template_Dark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Basic_MKA_Template_Dar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3333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380</Words>
  <Application>Microsoft Office PowerPoint</Application>
  <PresentationFormat>On-screen Show (16:9)</PresentationFormat>
  <Paragraphs>59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Aleo Light</vt:lpstr>
      <vt:lpstr>Arial</vt:lpstr>
      <vt:lpstr>Calibri</vt:lpstr>
      <vt:lpstr>Helvetica</vt:lpstr>
      <vt:lpstr>Maven Pro Light 300 Regular</vt:lpstr>
      <vt:lpstr>Maven Pro Regular</vt:lpstr>
      <vt:lpstr>Mission Gothic Thin</vt:lpstr>
      <vt:lpstr>Basic_MKA_Template_Dark</vt:lpstr>
      <vt:lpstr>Khidmat-e-Khalq</vt:lpstr>
      <vt:lpstr>Constitution</vt:lpstr>
      <vt:lpstr>PowerPoint Presentation</vt:lpstr>
      <vt:lpstr>Feeding the Needy</vt:lpstr>
      <vt:lpstr>Giving in Charity</vt:lpstr>
      <vt:lpstr>Blood Drives</vt:lpstr>
      <vt:lpstr>Helping elderly, needy and refugees</vt:lpstr>
      <vt:lpstr>Disaster Relief</vt:lpstr>
      <vt:lpstr>Holiday Gift Giving</vt:lpstr>
      <vt:lpstr>Visiting a Graveyard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Khidmat-e-Khalq</dc:title>
  <cp:lastModifiedBy>Adil Khan</cp:lastModifiedBy>
  <cp:revision>1</cp:revision>
  <dcterms:modified xsi:type="dcterms:W3CDTF">2018-12-15T13:43:18Z</dcterms:modified>
</cp:coreProperties>
</file>