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59" r:id="rId4"/>
    <p:sldId id="266" r:id="rId5"/>
    <p:sldId id="267" r:id="rId6"/>
    <p:sldId id="269" r:id="rId7"/>
    <p:sldId id="270" r:id="rId8"/>
    <p:sldId id="27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5996" autoAdjust="0"/>
  </p:normalViewPr>
  <p:slideViewPr>
    <p:cSldViewPr snapToGrid="0" snapToObjects="1">
      <p:cViewPr varScale="1">
        <p:scale>
          <a:sx n="95" d="100"/>
          <a:sy n="95" d="100"/>
        </p:scale>
        <p:origin x="81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t>11/27/2014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://mian5.net/mka_expense" TargetMode="External"/><Relationship Id="rId4" Type="http://schemas.openxmlformats.org/officeDocument/2006/relationships/hyperlink" Target="finance.mkausa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Department Plans 2014-15</a:t>
            </a:r>
          </a:p>
        </p:txBody>
      </p:sp>
      <p:pic>
        <p:nvPicPr>
          <p:cNvPr id="5" name="Maal FQC 2014 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520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7311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1" y="61347"/>
            <a:ext cx="8077199" cy="8715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Constitution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Maal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3826" y="957790"/>
            <a:ext cx="8583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 err="1" smtClean="0"/>
              <a:t>Muhtamim</a:t>
            </a:r>
            <a:r>
              <a:rPr lang="en-US" sz="2000" dirty="0" smtClean="0"/>
              <a:t> </a:t>
            </a:r>
            <a:r>
              <a:rPr lang="en-US" sz="2000" dirty="0"/>
              <a:t>Mal shall strive to keep the </a:t>
            </a:r>
            <a:r>
              <a:rPr lang="en-US" sz="2000" dirty="0" err="1"/>
              <a:t>Majlis</a:t>
            </a:r>
            <a:r>
              <a:rPr lang="en-US" sz="2000" dirty="0"/>
              <a:t> in sound financial position. 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He </a:t>
            </a:r>
            <a:r>
              <a:rPr lang="en-US" sz="2000" dirty="0"/>
              <a:t>shall be responsible for the collection of </a:t>
            </a:r>
            <a:r>
              <a:rPr lang="en-US" sz="2000" dirty="0" err="1"/>
              <a:t>chanda</a:t>
            </a:r>
            <a:r>
              <a:rPr lang="en-US" sz="2000" dirty="0"/>
              <a:t> from all the </a:t>
            </a:r>
            <a:r>
              <a:rPr lang="en-US" sz="2000" dirty="0" err="1"/>
              <a:t>Majalis</a:t>
            </a:r>
            <a:r>
              <a:rPr lang="en-US" sz="2000" dirty="0"/>
              <a:t>. 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He </a:t>
            </a:r>
            <a:r>
              <a:rPr lang="en-US" sz="2000" dirty="0"/>
              <a:t>shall operate the </a:t>
            </a:r>
            <a:r>
              <a:rPr lang="en-US" sz="2000" dirty="0" err="1"/>
              <a:t>Majlis</a:t>
            </a:r>
            <a:r>
              <a:rPr lang="en-US" sz="2000" dirty="0"/>
              <a:t> account jointly with Sadr. </a:t>
            </a:r>
            <a:r>
              <a:rPr lang="en-US" sz="2000" dirty="0" err="1"/>
              <a:t>Majlis</a:t>
            </a:r>
            <a:r>
              <a:rPr lang="en-US" sz="2000" dirty="0"/>
              <a:t> </a:t>
            </a:r>
            <a:r>
              <a:rPr lang="en-US" sz="2000" dirty="0" err="1"/>
              <a:t>Amila</a:t>
            </a:r>
            <a:r>
              <a:rPr lang="en-US" sz="2000" dirty="0"/>
              <a:t> </a:t>
            </a:r>
            <a:r>
              <a:rPr lang="en-US" sz="2000" dirty="0" err="1"/>
              <a:t>Mulk</a:t>
            </a:r>
            <a:r>
              <a:rPr lang="en-US" sz="2000" dirty="0"/>
              <a:t> shall decide </a:t>
            </a:r>
            <a:r>
              <a:rPr lang="en-US" sz="2000" dirty="0" smtClean="0"/>
              <a:t>with </a:t>
            </a:r>
            <a:r>
              <a:rPr lang="en-US" sz="2000" dirty="0"/>
              <a:t>which body/bodies the </a:t>
            </a:r>
            <a:r>
              <a:rPr lang="en-US" sz="2000" dirty="0" err="1"/>
              <a:t>Majlis</a:t>
            </a:r>
            <a:r>
              <a:rPr lang="en-US" sz="2000" dirty="0"/>
              <a:t> account should be opened. 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He </a:t>
            </a:r>
            <a:r>
              <a:rPr lang="en-US" sz="2000" dirty="0"/>
              <a:t>shall supervise the monetary affairs of </a:t>
            </a:r>
            <a:r>
              <a:rPr lang="en-US" sz="2000" dirty="0" err="1"/>
              <a:t>Majlis</a:t>
            </a:r>
            <a:r>
              <a:rPr lang="en-US" sz="2000" dirty="0"/>
              <a:t> </a:t>
            </a:r>
            <a:r>
              <a:rPr lang="en-US" sz="2000" dirty="0" err="1"/>
              <a:t>Mulk</a:t>
            </a:r>
            <a:r>
              <a:rPr lang="en-US" sz="2000" dirty="0"/>
              <a:t> and subordinate </a:t>
            </a:r>
            <a:r>
              <a:rPr lang="en-US" sz="2000" dirty="0" err="1"/>
              <a:t>M</a:t>
            </a:r>
            <a:r>
              <a:rPr lang="en-US" sz="2000" dirty="0" err="1" smtClean="0"/>
              <a:t>ajalis</a:t>
            </a:r>
            <a:r>
              <a:rPr lang="en-US" sz="2000" dirty="0"/>
              <a:t>. </a:t>
            </a:r>
          </a:p>
          <a:p>
            <a:pPr marL="457200" indent="-457200">
              <a:buFontTx/>
              <a:buChar char="-"/>
            </a:pPr>
            <a:r>
              <a:rPr lang="en-US" sz="2000" dirty="0" smtClean="0"/>
              <a:t>He </a:t>
            </a:r>
            <a:r>
              <a:rPr lang="en-US" sz="2000" dirty="0"/>
              <a:t>shall make arrangements for the assessment of the annual Income </a:t>
            </a:r>
            <a:r>
              <a:rPr lang="en-US" sz="2000" dirty="0" smtClean="0"/>
              <a:t>budgets </a:t>
            </a:r>
            <a:r>
              <a:rPr lang="en-US" sz="2000" dirty="0"/>
              <a:t>of all </a:t>
            </a:r>
            <a:r>
              <a:rPr lang="en-US" sz="2000" dirty="0" smtClean="0"/>
              <a:t>the </a:t>
            </a:r>
            <a:r>
              <a:rPr lang="en-US" sz="2000" dirty="0" err="1"/>
              <a:t>Majalis</a:t>
            </a:r>
            <a:r>
              <a:rPr lang="en-US" sz="2000" dirty="0"/>
              <a:t> and keep their record in the office. </a:t>
            </a:r>
          </a:p>
        </p:txBody>
      </p:sp>
      <p:pic>
        <p:nvPicPr>
          <p:cNvPr id="3" name="Maal FQC 2014 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0331" y="43145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1054" objId="12"/>
        <p14:playEvt time="7315" objId="12"/>
        <p14:stopEvt time="10343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215281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Income &amp; Expenses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1068091"/>
            <a:ext cx="85835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n-US" sz="1400" dirty="0" err="1" smtClean="0"/>
              <a:t>Maal</a:t>
            </a:r>
            <a:r>
              <a:rPr lang="en-US" sz="1400" dirty="0" smtClean="0"/>
              <a:t> </a:t>
            </a:r>
            <a:r>
              <a:rPr lang="en-US" sz="1400" dirty="0"/>
              <a:t>department manages all of MKA’s financial </a:t>
            </a:r>
            <a:r>
              <a:rPr lang="en-US" sz="1400" dirty="0" smtClean="0"/>
              <a:t>needs</a:t>
            </a:r>
            <a:endParaRPr lang="en-US" sz="1600" dirty="0"/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Income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MKA Membership Dues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MKA membership dues are the only MKA source of income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MKA </a:t>
            </a:r>
            <a:r>
              <a:rPr lang="en-US" sz="1600" dirty="0" err="1"/>
              <a:t>Majlis</a:t>
            </a:r>
            <a:r>
              <a:rPr lang="en-US" sz="1600" dirty="0"/>
              <a:t> Dues: 1% of Yearly Take Home Income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 err="1"/>
              <a:t>Ijtema</a:t>
            </a:r>
            <a:r>
              <a:rPr lang="en-US" sz="1600" dirty="0"/>
              <a:t>: 2.5% of one month’s Take Home </a:t>
            </a:r>
            <a:r>
              <a:rPr lang="en-US" sz="1600" dirty="0" smtClean="0"/>
              <a:t>Income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 smtClean="0"/>
              <a:t>Non earning </a:t>
            </a:r>
            <a:r>
              <a:rPr lang="en-US" sz="1600" dirty="0" err="1" smtClean="0"/>
              <a:t>Khuddam</a:t>
            </a:r>
            <a:r>
              <a:rPr lang="en-US" sz="1600" dirty="0" smtClean="0"/>
              <a:t>: $60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 err="1" smtClean="0"/>
              <a:t>Atfal</a:t>
            </a:r>
            <a:r>
              <a:rPr lang="en-US" sz="1600" smtClean="0"/>
              <a:t>: $20</a:t>
            </a:r>
            <a:endParaRPr lang="en-US" sz="1600" dirty="0"/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Expenses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Local </a:t>
            </a:r>
            <a:r>
              <a:rPr lang="en-US" sz="1600" dirty="0" err="1"/>
              <a:t>Ijtema</a:t>
            </a:r>
            <a:r>
              <a:rPr lang="en-US" sz="1600" dirty="0"/>
              <a:t> and activities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Regional </a:t>
            </a:r>
            <a:r>
              <a:rPr lang="en-US" sz="1600" dirty="0" err="1"/>
              <a:t>Ijtema</a:t>
            </a:r>
            <a:endParaRPr lang="en-US" sz="1600" dirty="0"/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National </a:t>
            </a:r>
            <a:r>
              <a:rPr lang="en-US" sz="1600" dirty="0" err="1"/>
              <a:t>Ijtema</a:t>
            </a:r>
            <a:endParaRPr lang="en-US" sz="1600" dirty="0"/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National </a:t>
            </a:r>
            <a:r>
              <a:rPr lang="en-US" sz="1600" dirty="0" err="1"/>
              <a:t>Shura</a:t>
            </a:r>
            <a:endParaRPr lang="en-US" sz="1600" dirty="0"/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Fazl</a:t>
            </a:r>
            <a:r>
              <a:rPr lang="en-US" sz="1600" dirty="0"/>
              <a:t>-e-Umar </a:t>
            </a:r>
            <a:r>
              <a:rPr lang="en-US" sz="1600" dirty="0" err="1"/>
              <a:t>Qaideen</a:t>
            </a:r>
            <a:r>
              <a:rPr lang="en-US" sz="1600" dirty="0"/>
              <a:t> Conference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MIST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Many more</a:t>
            </a:r>
            <a:r>
              <a:rPr lang="en-US" sz="1600" dirty="0"/>
              <a:t>…</a:t>
            </a:r>
          </a:p>
        </p:txBody>
      </p:sp>
      <p:pic>
        <p:nvPicPr>
          <p:cNvPr id="4" name="Maal FQC 2014 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961" y="43469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Resources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Maal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896183"/>
            <a:ext cx="8583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El-</a:t>
            </a:r>
            <a:r>
              <a:rPr lang="en-US" dirty="0" err="1" smtClean="0"/>
              <a:t>Hisab</a:t>
            </a:r>
            <a:r>
              <a:rPr lang="en-US" dirty="0" smtClean="0"/>
              <a:t> – </a:t>
            </a:r>
            <a:r>
              <a:rPr lang="en-US" dirty="0" smtClean="0">
                <a:hlinkClick r:id="rId4" action="ppaction://hlinkfile"/>
              </a:rPr>
              <a:t>finance.mkaus.org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El-</a:t>
            </a:r>
            <a:r>
              <a:rPr lang="en-US" dirty="0" err="1" smtClean="0"/>
              <a:t>Hisab</a:t>
            </a:r>
            <a:r>
              <a:rPr lang="en-US" dirty="0" smtClean="0"/>
              <a:t> is the </a:t>
            </a:r>
            <a:r>
              <a:rPr lang="en-US" dirty="0" err="1" smtClean="0"/>
              <a:t>Maal</a:t>
            </a:r>
            <a:r>
              <a:rPr lang="en-US" dirty="0" smtClean="0"/>
              <a:t> website used for managing </a:t>
            </a:r>
            <a:r>
              <a:rPr lang="en-US" dirty="0" err="1" smtClean="0"/>
              <a:t>tajneed</a:t>
            </a:r>
            <a:r>
              <a:rPr lang="en-US" dirty="0" smtClean="0"/>
              <a:t>, income budgets, and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Visit El-</a:t>
            </a:r>
            <a:r>
              <a:rPr lang="en-US" dirty="0" err="1" smtClean="0"/>
              <a:t>Hisab</a:t>
            </a:r>
            <a:r>
              <a:rPr lang="en-US" dirty="0" smtClean="0"/>
              <a:t> and create an account to get access if you do not already have an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MKA </a:t>
            </a:r>
            <a:r>
              <a:rPr lang="en-US" dirty="0"/>
              <a:t>Expense Website - </a:t>
            </a: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mian5.net/mka_expense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Expense website is used to request reimbursements for MKA local and national expenses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MKA USA </a:t>
            </a:r>
            <a:r>
              <a:rPr lang="en-US" dirty="0" err="1" smtClean="0"/>
              <a:t>Maal</a:t>
            </a:r>
            <a:r>
              <a:rPr lang="en-US" dirty="0" smtClean="0"/>
              <a:t> Department Page and </a:t>
            </a:r>
            <a:r>
              <a:rPr lang="en-US" dirty="0" err="1" smtClean="0"/>
              <a:t>Chanda</a:t>
            </a:r>
            <a:r>
              <a:rPr lang="en-US" dirty="0" smtClean="0"/>
              <a:t> Calculator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http://</a:t>
            </a:r>
            <a:r>
              <a:rPr lang="en-US" dirty="0" smtClean="0"/>
              <a:t>www.mkausa.org/departments/maal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  <p:pic>
        <p:nvPicPr>
          <p:cNvPr id="3" name="Maal FQC 2014 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7811" y="4293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Bank of America Accounts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Maal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3961" y="963509"/>
            <a:ext cx="85835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Each </a:t>
            </a:r>
            <a:r>
              <a:rPr lang="en-US" sz="2000" dirty="0" err="1" smtClean="0"/>
              <a:t>majlis</a:t>
            </a:r>
            <a:r>
              <a:rPr lang="en-US" sz="2000" dirty="0" smtClean="0"/>
              <a:t> has a centralized Bank of America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Local </a:t>
            </a:r>
            <a:r>
              <a:rPr lang="en-US" sz="2000" dirty="0" err="1" smtClean="0"/>
              <a:t>majalis</a:t>
            </a:r>
            <a:r>
              <a:rPr lang="en-US" sz="2000" dirty="0" smtClean="0"/>
              <a:t> have view-only access to their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Center share is directly taken out of the </a:t>
            </a:r>
            <a:r>
              <a:rPr lang="en-US" sz="2000" dirty="0" err="1" smtClean="0"/>
              <a:t>majalis</a:t>
            </a:r>
            <a:r>
              <a:rPr lang="en-US" sz="2000" dirty="0" smtClean="0"/>
              <a:t>’ Bank of America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Center mails reimbursement checks for local expenses</a:t>
            </a:r>
          </a:p>
          <a:p>
            <a:pPr marL="457200" indent="-457200">
              <a:buAutoNum type="arabicPeriod"/>
            </a:pPr>
            <a:endParaRPr lang="en-US" sz="2000" dirty="0" smtClean="0"/>
          </a:p>
        </p:txBody>
      </p:sp>
      <p:pic>
        <p:nvPicPr>
          <p:cNvPr id="2" name="Maal FQC 2014 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032" y="3965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2014-2015 Goals</a:t>
            </a:r>
            <a:endParaRPr lang="en-US" sz="40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127745"/>
            <a:ext cx="8382000" cy="295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Effectively Collect 100% of the Budget and achieve </a:t>
            </a:r>
            <a:r>
              <a:rPr lang="en-US" b="1" dirty="0" smtClean="0">
                <a:solidFill>
                  <a:schemeClr val="tx1"/>
                </a:solidFill>
              </a:rPr>
              <a:t>90% </a:t>
            </a:r>
            <a:r>
              <a:rPr lang="en-US" b="1" dirty="0">
                <a:solidFill>
                  <a:schemeClr val="tx1"/>
                </a:solidFill>
              </a:rPr>
              <a:t>Participation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Q1 </a:t>
            </a:r>
            <a:r>
              <a:rPr lang="en-US" dirty="0">
                <a:solidFill>
                  <a:schemeClr val="tx1"/>
                </a:solidFill>
              </a:rPr>
              <a:t>ending </a:t>
            </a:r>
            <a:r>
              <a:rPr lang="en-US" dirty="0" smtClean="0">
                <a:solidFill>
                  <a:schemeClr val="tx1"/>
                </a:solidFill>
              </a:rPr>
              <a:t>January: collect </a:t>
            </a:r>
            <a:r>
              <a:rPr lang="en-US" dirty="0">
                <a:solidFill>
                  <a:schemeClr val="tx1"/>
                </a:solidFill>
              </a:rPr>
              <a:t>33% of </a:t>
            </a:r>
            <a:r>
              <a:rPr lang="en-US" dirty="0" smtClean="0">
                <a:solidFill>
                  <a:schemeClr val="tx1"/>
                </a:solidFill>
              </a:rPr>
              <a:t>budget with 50% participation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Q2 ending April: collect 66% of budget with 75% participation</a:t>
            </a: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Q3 </a:t>
            </a:r>
            <a:r>
              <a:rPr lang="en-US" dirty="0">
                <a:solidFill>
                  <a:schemeClr val="tx1"/>
                </a:solidFill>
              </a:rPr>
              <a:t>ending </a:t>
            </a:r>
            <a:r>
              <a:rPr lang="en-US" dirty="0" smtClean="0">
                <a:solidFill>
                  <a:schemeClr val="tx1"/>
                </a:solidFill>
              </a:rPr>
              <a:t>July: </a:t>
            </a:r>
            <a:r>
              <a:rPr lang="en-US" dirty="0">
                <a:solidFill>
                  <a:schemeClr val="tx1"/>
                </a:solidFill>
              </a:rPr>
              <a:t>collect 100% of </a:t>
            </a:r>
            <a:r>
              <a:rPr lang="en-US" dirty="0" smtClean="0">
                <a:solidFill>
                  <a:schemeClr val="tx1"/>
                </a:solidFill>
              </a:rPr>
              <a:t>budget</a:t>
            </a:r>
            <a:r>
              <a:rPr lang="en-US" dirty="0"/>
              <a:t> </a:t>
            </a:r>
            <a:r>
              <a:rPr lang="en-US" dirty="0" smtClean="0"/>
              <a:t>with 85% participation</a:t>
            </a: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schemeClr val="tx1"/>
                </a:solidFill>
              </a:rPr>
              <a:t>Q4 </a:t>
            </a:r>
            <a:r>
              <a:rPr lang="en-US" dirty="0">
                <a:solidFill>
                  <a:schemeClr val="tx1"/>
                </a:solidFill>
              </a:rPr>
              <a:t>ending </a:t>
            </a:r>
            <a:r>
              <a:rPr lang="en-US" dirty="0" smtClean="0">
                <a:solidFill>
                  <a:schemeClr val="tx1"/>
                </a:solidFill>
              </a:rPr>
              <a:t>October: </a:t>
            </a:r>
            <a:r>
              <a:rPr lang="en-US" dirty="0">
                <a:solidFill>
                  <a:schemeClr val="tx1"/>
                </a:solidFill>
              </a:rPr>
              <a:t>ensure </a:t>
            </a:r>
            <a:r>
              <a:rPr lang="en-US" dirty="0" err="1">
                <a:solidFill>
                  <a:schemeClr val="tx1"/>
                </a:solidFill>
              </a:rPr>
              <a:t>Atfal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Ijtema</a:t>
            </a:r>
            <a:r>
              <a:rPr lang="en-US" dirty="0">
                <a:solidFill>
                  <a:schemeClr val="tx1"/>
                </a:solidFill>
              </a:rPr>
              <a:t> are at 100% of </a:t>
            </a:r>
            <a:r>
              <a:rPr lang="en-US" dirty="0" smtClean="0">
                <a:solidFill>
                  <a:schemeClr val="tx1"/>
                </a:solidFill>
              </a:rPr>
              <a:t>budget with 90% participation</a:t>
            </a: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Submit income budgets by May 31, 2015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Maal</a:t>
            </a:r>
            <a:endParaRPr lang="en-US" dirty="0"/>
          </a:p>
        </p:txBody>
      </p:sp>
      <p:pic>
        <p:nvPicPr>
          <p:cNvPr id="2" name="Maal FQC 2014 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3946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845186"/>
              </p:ext>
            </p:extLst>
          </p:nvPr>
        </p:nvGraphicFramePr>
        <p:xfrm>
          <a:off x="304800" y="120793"/>
          <a:ext cx="8579556" cy="4648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19208"/>
                <a:gridCol w="770570"/>
                <a:gridCol w="3584222"/>
                <a:gridCol w="705556"/>
              </a:tblGrid>
              <a:tr h="251742">
                <a:tc gridSpan="4">
                  <a:txBody>
                    <a:bodyPr/>
                    <a:lstStyle/>
                    <a:p>
                      <a:r>
                        <a:rPr lang="en-US" sz="1800" dirty="0" smtClean="0"/>
                        <a:t>2014-2015 </a:t>
                      </a:r>
                      <a:r>
                        <a:rPr lang="en-US" sz="1800" dirty="0" err="1" smtClean="0"/>
                        <a:t>Maal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Alm</a:t>
                      </a:r>
                      <a:r>
                        <a:rPr lang="en-US" sz="1800" dirty="0" smtClean="0"/>
                        <a:t>-e-</a:t>
                      </a:r>
                      <a:r>
                        <a:rPr lang="en-US" sz="1800" dirty="0" err="1" smtClean="0"/>
                        <a:t>Inami</a:t>
                      </a:r>
                      <a:r>
                        <a:rPr lang="en-US" sz="1800" dirty="0" smtClean="0"/>
                        <a:t> Criteria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</a:t>
                      </a:r>
                      <a:r>
                        <a:rPr lang="en-US" b="1" baseline="0" dirty="0" smtClean="0"/>
                        <a:t>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Points</a:t>
                      </a:r>
                      <a:endParaRPr lang="en-US" sz="1400" dirty="0"/>
                    </a:p>
                  </a:txBody>
                  <a:tcPr/>
                </a:tc>
              </a:tr>
              <a:tr h="186266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Majlis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33%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Majlis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66%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Ijtema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Ijtema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Participation: 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Participation: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Q1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Q2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20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 gridSpan="4"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</a:t>
                      </a:r>
                      <a:r>
                        <a:rPr lang="en-US" b="1" baseline="0" dirty="0" smtClean="0"/>
                        <a:t>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Quarter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Points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Majlis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Majlis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100%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Ijtema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Ijtema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 – </a:t>
                      </a:r>
                      <a:r>
                        <a:rPr kumimoji="0" lang="en-US" sz="1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Participation: 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Participation: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Income Budget submission by May 31</a:t>
                      </a:r>
                      <a:r>
                        <a:rPr kumimoji="0" lang="en-US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Q1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30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Q2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30</a:t>
                      </a:r>
                      <a:endParaRPr lang="en-US" sz="1200" b="1" dirty="0"/>
                    </a:p>
                  </a:txBody>
                  <a:tcPr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Points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100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Maal</a:t>
            </a:r>
            <a:endParaRPr lang="en-US" dirty="0"/>
          </a:p>
        </p:txBody>
      </p:sp>
      <p:pic>
        <p:nvPicPr>
          <p:cNvPr id="2" name="Maal FQC 2014 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4095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/>
              <a:t>Maal</a:t>
            </a:r>
            <a:r>
              <a:rPr lang="en-US" sz="4000" dirty="0" smtClean="0"/>
              <a:t> National Team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 smtClean="0"/>
              <a:t>Maal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308786"/>
              </p:ext>
            </p:extLst>
          </p:nvPr>
        </p:nvGraphicFramePr>
        <p:xfrm>
          <a:off x="541868" y="1171928"/>
          <a:ext cx="8144932" cy="2479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6233"/>
                <a:gridCol w="2036233"/>
                <a:gridCol w="2610555"/>
                <a:gridCol w="14619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Mohtamim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Tanveer Iqbal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Tanveer.Iqbal@mkausa.org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713-534-3976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Naib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Mohtamim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Maal</a:t>
                      </a:r>
                      <a:r>
                        <a:rPr lang="en-US" sz="1600" baseline="0" dirty="0" smtClean="0"/>
                        <a:t> - 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Irfan Rabbani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Irfan.Rabbani@mkausa.org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214-228-6451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Naib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Mohtamim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Maal</a:t>
                      </a:r>
                      <a:r>
                        <a:rPr lang="en-US" sz="1600" dirty="0" smtClean="0"/>
                        <a:t> - Income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Ehsaan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smtClean="0"/>
                        <a:t>Nasir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Ehsaan.Nasir@mkausa.org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979-422-5274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Naib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Mohtamim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Maal</a:t>
                      </a:r>
                      <a:r>
                        <a:rPr lang="en-US" sz="1600" dirty="0" smtClean="0"/>
                        <a:t> - Expense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Attaul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Azeem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ataul.azeem@mkausa.org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925-698-4784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Maal FQC 2014 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49" y="41045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547</Words>
  <Application>Microsoft Office PowerPoint</Application>
  <PresentationFormat>On-screen Show (16:9)</PresentationFormat>
  <Paragraphs>131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Aleo Light</vt:lpstr>
      <vt:lpstr>Arial</vt:lpstr>
      <vt:lpstr>Calibri</vt:lpstr>
      <vt:lpstr>Courier New</vt:lpstr>
      <vt:lpstr>Maven Pro Light 300 Regular</vt:lpstr>
      <vt:lpstr>Maven Pro Regular</vt:lpstr>
      <vt:lpstr>Mission Gothic Thin</vt:lpstr>
      <vt:lpstr>Times New Roman</vt:lpstr>
      <vt:lpstr>Wingdings</vt:lpstr>
      <vt:lpstr>Basic_MKA_Template_Dark</vt:lpstr>
      <vt:lpstr>Maal</vt:lpstr>
      <vt:lpstr>Constitution</vt:lpstr>
      <vt:lpstr>Income &amp; Expenses</vt:lpstr>
      <vt:lpstr>Resources</vt:lpstr>
      <vt:lpstr>Bank of America Accounts</vt:lpstr>
      <vt:lpstr>2014-2015 Goals</vt:lpstr>
      <vt:lpstr>PowerPoint Presentation</vt:lpstr>
      <vt:lpstr>Maal National Team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Iqbal, Tanveer</cp:lastModifiedBy>
  <cp:revision>51</cp:revision>
  <dcterms:created xsi:type="dcterms:W3CDTF">2013-09-11T05:50:54Z</dcterms:created>
  <dcterms:modified xsi:type="dcterms:W3CDTF">2014-11-27T23:21:38Z</dcterms:modified>
</cp:coreProperties>
</file>