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82" r:id="rId3"/>
    <p:sldId id="277" r:id="rId4"/>
    <p:sldId id="279" r:id="rId5"/>
    <p:sldId id="280" r:id="rId6"/>
    <p:sldId id="281" r:id="rId7"/>
    <p:sldId id="259" r:id="rId8"/>
    <p:sldId id="276" r:id="rId9"/>
    <p:sldId id="271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loop="1" showNarration="1">
    <p:present/>
    <p:sldRg st="1" end="10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C197"/>
    <a:srgbClr val="737CBA"/>
    <a:srgbClr val="912E2B"/>
    <a:srgbClr val="8AB1C7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60" autoAdjust="0"/>
    <p:restoredTop sz="95996" autoAdjust="0"/>
  </p:normalViewPr>
  <p:slideViewPr>
    <p:cSldViewPr snapToGrid="0" snapToObjects="1">
      <p:cViewPr varScale="1">
        <p:scale>
          <a:sx n="79" d="100"/>
          <a:sy n="79" d="100"/>
        </p:scale>
        <p:origin x="356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4" d="100"/>
          <a:sy n="64" d="100"/>
        </p:scale>
        <p:origin x="-329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9B2C0-0CB6-754F-BF98-C66050ED9EB7}" type="datetimeFigureOut">
              <a:rPr lang="en-US" smtClean="0"/>
              <a:t>12/15/2018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1D71D-A8E1-5041-9B86-8518B39BA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8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rgbClr val="8AB1C7"/>
                </a:solidFill>
                <a:latin typeface="Aleo Light"/>
                <a:cs typeface="Aleo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02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8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917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1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Maven Pro Light 300 Regular"/>
                <a:cs typeface="Maven Pro Light 300 Regular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77C197"/>
                </a:solidFill>
                <a:latin typeface="Aleo Light"/>
                <a:cs typeface="Aleo Ligh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0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6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91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82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9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42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0" i="0">
                <a:latin typeface="Maven Pro Regular"/>
                <a:cs typeface="Maven Pro Regular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 b="0" i="0">
                <a:solidFill>
                  <a:srgbClr val="8AB1C7"/>
                </a:solidFill>
                <a:latin typeface="Aleo Light"/>
                <a:cs typeface="Aleo Ligh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leo Light"/>
                <a:cs typeface="Aleo Light"/>
              </a:defRPr>
            </a:lvl1pPr>
          </a:lstStyle>
          <a:p>
            <a:endParaRPr lang="en-US" dirty="0"/>
          </a:p>
        </p:txBody>
      </p:sp>
      <p:pic>
        <p:nvPicPr>
          <p:cNvPr id="7" name="Picture 6" descr="MKA_USA_Logo_WHITE_XLarge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288" y="4747921"/>
            <a:ext cx="1391711" cy="39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8202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b="0" i="0" kern="1200">
          <a:solidFill>
            <a:schemeClr val="tx1"/>
          </a:solidFill>
          <a:latin typeface="Maven Pro Regular"/>
          <a:ea typeface="+mj-ea"/>
          <a:cs typeface="Maven Pro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Mission Gothic Thin"/>
          <a:ea typeface="+mn-ea"/>
          <a:cs typeface="Mission Gothic Thin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Mission Gothic Thin"/>
          <a:ea typeface="+mn-ea"/>
          <a:cs typeface="Mission Gothic Thi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Mission Gothic Thin"/>
          <a:ea typeface="+mn-ea"/>
          <a:cs typeface="Mission Gothic Thi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Mission Gothic Thin"/>
          <a:ea typeface="+mn-ea"/>
          <a:cs typeface="Mission Gothic Thi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Mission Gothic Thin"/>
          <a:ea typeface="+mn-ea"/>
          <a:cs typeface="Mission Gothic Thi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Maal</a:t>
            </a:r>
            <a:r>
              <a:rPr lang="en-US" dirty="0"/>
              <a:t> Best Practices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2018-2019</a:t>
            </a:r>
          </a:p>
        </p:txBody>
      </p:sp>
    </p:spTree>
    <p:extLst>
      <p:ext uri="{BB962C8B-B14F-4D97-AF65-F5344CB8AC3E}">
        <p14:creationId xmlns:p14="http://schemas.microsoft.com/office/powerpoint/2010/main" val="200344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extLst mod="1">
    <p:ext uri="{E180D4A7-C9FB-4DFB-919C-405C955672EB}">
      <p14:showEvtLst xmlns:p14="http://schemas.microsoft.com/office/powerpoint/2010/main">
        <p14:playEvt time="0" objId="8"/>
        <p14:stopEvt time="17311" objId="8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74F9E80-BC70-4684-85B0-35220DBABA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9875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732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95A64B2-08A7-4060-906C-B31219B951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7" y="0"/>
            <a:ext cx="9126706" cy="51435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32008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090" y="215281"/>
            <a:ext cx="6695768" cy="871538"/>
          </a:xfrm>
        </p:spPr>
        <p:txBody>
          <a:bodyPr>
            <a:noAutofit/>
          </a:bodyPr>
          <a:lstStyle/>
          <a:p>
            <a:pPr algn="ctr"/>
            <a:r>
              <a:rPr lang="en-US" sz="4400" dirty="0"/>
              <a:t>More on Budgets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3961" y="1351312"/>
            <a:ext cx="858356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3600" dirty="0"/>
              <a:t>Let’s do this right!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3600" dirty="0"/>
              <a:t>Belief…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3600" dirty="0"/>
              <a:t>Calls, calls, calls!</a:t>
            </a:r>
          </a:p>
          <a:p>
            <a:pPr>
              <a:buClr>
                <a:srgbClr val="000000"/>
              </a:buClr>
              <a:buSzPct val="100000"/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04093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090" y="215281"/>
            <a:ext cx="6695768" cy="871538"/>
          </a:xfrm>
        </p:spPr>
        <p:txBody>
          <a:bodyPr>
            <a:noAutofit/>
          </a:bodyPr>
          <a:lstStyle/>
          <a:p>
            <a:pPr algn="ctr"/>
            <a:r>
              <a:rPr lang="en-US" sz="4400" dirty="0"/>
              <a:t>Collection Tips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3961" y="1068091"/>
            <a:ext cx="8583561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200" dirty="0"/>
              <a:t>Never be ashamed to ask for </a:t>
            </a:r>
            <a:r>
              <a:rPr lang="en-US" sz="2200" dirty="0" err="1"/>
              <a:t>chanda</a:t>
            </a:r>
            <a:r>
              <a:rPr lang="en-US" sz="2200" dirty="0"/>
              <a:t>…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200" dirty="0"/>
              <a:t>Know everyone in your majlis. Really know them. What they do, what they like, build a relationship with them. If the only time you talk to them is for </a:t>
            </a:r>
            <a:r>
              <a:rPr lang="en-US" sz="2200" dirty="0" err="1"/>
              <a:t>chanda</a:t>
            </a:r>
            <a:r>
              <a:rPr lang="en-US" sz="2200" dirty="0"/>
              <a:t> then it’s not going to work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200" dirty="0"/>
              <a:t>Don’t put off the collection till the end of the year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200" dirty="0"/>
              <a:t>Get people to sign-up for auto-pay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200" dirty="0"/>
              <a:t>Get easy ones (students) done early so you have less to focus on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200" dirty="0"/>
              <a:t>Focus on those who haven’t paid last year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200" dirty="0"/>
              <a:t>Every month contact at least half your majlis for collection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200" dirty="0"/>
              <a:t>Don’t sit on checks. Deposit weekly</a:t>
            </a:r>
          </a:p>
          <a:p>
            <a:pPr>
              <a:buClr>
                <a:srgbClr val="000000"/>
              </a:buClr>
              <a:buSzPct val="100000"/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893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090" y="215281"/>
            <a:ext cx="6695768" cy="871538"/>
          </a:xfrm>
        </p:spPr>
        <p:txBody>
          <a:bodyPr>
            <a:noAutofit/>
          </a:bodyPr>
          <a:lstStyle/>
          <a:p>
            <a:pPr algn="ctr"/>
            <a:r>
              <a:rPr lang="en-US" sz="4400" dirty="0"/>
              <a:t>Other Income Reminders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3961" y="1068091"/>
            <a:ext cx="85835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3200" dirty="0"/>
              <a:t>Money in should match El </a:t>
            </a:r>
            <a:r>
              <a:rPr lang="en-US" sz="3200" dirty="0" err="1"/>
              <a:t>Hesab</a:t>
            </a:r>
            <a:r>
              <a:rPr lang="en-US" sz="3200" dirty="0"/>
              <a:t> (finance system)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3200" dirty="0"/>
              <a:t>Venmo use will be monitored this year. Need logins and can only tie logins to MKA email address</a:t>
            </a:r>
          </a:p>
          <a:p>
            <a:pPr>
              <a:buClr>
                <a:srgbClr val="000000"/>
              </a:buClr>
              <a:buSzPct val="100000"/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40115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090" y="215281"/>
            <a:ext cx="6695768" cy="871538"/>
          </a:xfrm>
        </p:spPr>
        <p:txBody>
          <a:bodyPr>
            <a:noAutofit/>
          </a:bodyPr>
          <a:lstStyle/>
          <a:p>
            <a:pPr algn="ctr"/>
            <a:r>
              <a:rPr lang="en-US" sz="4400" dirty="0"/>
              <a:t>Expense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3961" y="1068091"/>
            <a:ext cx="858356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000" dirty="0"/>
              <a:t>Money out should only be aligned to approvals/expenses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000" dirty="0"/>
              <a:t>Some </a:t>
            </a:r>
            <a:r>
              <a:rPr lang="en-US" sz="2000" dirty="0" err="1"/>
              <a:t>Majalis</a:t>
            </a:r>
            <a:r>
              <a:rPr lang="en-US" sz="2000" dirty="0"/>
              <a:t> are still not on BOA. </a:t>
            </a:r>
            <a:r>
              <a:rPr lang="en-US" sz="2000" dirty="0" err="1"/>
              <a:t>Muhtamim</a:t>
            </a:r>
            <a:r>
              <a:rPr lang="en-US" sz="2000" dirty="0"/>
              <a:t> Sb sent heads up to begin processing. We will be doing in person audits this year.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000" dirty="0"/>
              <a:t>Expenses will be checked for the proper approvals and we will perform our own reasonableness assessment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000" dirty="0"/>
              <a:t>Need to keep local share in mind. If you overspend, no matter if it's all appropriate, you will be zeroed out and will even have to have </a:t>
            </a:r>
            <a:r>
              <a:rPr lang="en-US" sz="2000" dirty="0" err="1"/>
              <a:t>maal</a:t>
            </a:r>
            <a:r>
              <a:rPr lang="en-US" sz="2000" dirty="0"/>
              <a:t> department put a “pull” on your funds.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000" dirty="0"/>
              <a:t>What are we spending money on? Should be keeping an eye on this, even if your expenses are all approved. Think about if there is a better way you could be spending your funds. Consider creating a local budget.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000" dirty="0"/>
              <a:t>Debit Card ownership and usage</a:t>
            </a:r>
          </a:p>
          <a:p>
            <a:pPr>
              <a:buClr>
                <a:srgbClr val="000000"/>
              </a:buClr>
              <a:buSzPct val="100000"/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1448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090" y="215281"/>
            <a:ext cx="6695768" cy="871538"/>
          </a:xfrm>
        </p:spPr>
        <p:txBody>
          <a:bodyPr>
            <a:noAutofit/>
          </a:bodyPr>
          <a:lstStyle/>
          <a:p>
            <a:pPr algn="ctr"/>
            <a:r>
              <a:rPr lang="en-US" sz="4400" dirty="0"/>
              <a:t>Other Topics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3961" y="1068091"/>
            <a:ext cx="85835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3200" dirty="0"/>
              <a:t>El </a:t>
            </a:r>
            <a:r>
              <a:rPr lang="en-US" sz="3200" dirty="0" err="1"/>
              <a:t>Hesab</a:t>
            </a:r>
            <a:r>
              <a:rPr lang="en-US" sz="3200" dirty="0"/>
              <a:t> -&gt; new system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3200" dirty="0"/>
              <a:t>Online Payments -&gt; expansion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3200" dirty="0"/>
              <a:t>Expense Portal -&gt; new system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3200" dirty="0"/>
              <a:t>Future Plans</a:t>
            </a:r>
          </a:p>
        </p:txBody>
      </p:sp>
    </p:spTree>
    <p:extLst>
      <p:ext uri="{BB962C8B-B14F-4D97-AF65-F5344CB8AC3E}">
        <p14:creationId xmlns:p14="http://schemas.microsoft.com/office/powerpoint/2010/main" val="197050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60090" y="91107"/>
            <a:ext cx="6695768" cy="871538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Questions? Contact Us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4704735"/>
            <a:ext cx="2153265" cy="4387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000" b="1" i="0" kern="1200">
                <a:solidFill>
                  <a:schemeClr val="tx1"/>
                </a:solidFill>
                <a:latin typeface="Maven Pro Regular"/>
                <a:ea typeface="+mj-ea"/>
                <a:cs typeface="Maven Pro Regular"/>
              </a:defRPr>
            </a:lvl1pPr>
          </a:lstStyle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024549"/>
              </p:ext>
            </p:extLst>
          </p:nvPr>
        </p:nvGraphicFramePr>
        <p:xfrm>
          <a:off x="541868" y="1171928"/>
          <a:ext cx="8144932" cy="1899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72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35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71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19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Phone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/>
                        <a:t>Mohtamim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Maal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Yasir Mirza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maal@mkausa.org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yasir.mirza@mkausa.org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512-669-6805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/>
                        <a:t>Muhasib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Zarik Khan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zarik.khan@mkausa.org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630-309-2640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Numerous other team 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42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xmlns:p14="http://schemas.microsoft.com/office/powerpoint/2010/main" spd="slow" advClick="0"/>
    </mc:Fallback>
  </mc:AlternateContent>
</p:sld>
</file>

<file path=ppt/theme/theme1.xml><?xml version="1.0" encoding="utf-8"?>
<a:theme xmlns:a="http://schemas.openxmlformats.org/drawingml/2006/main" name="Basic_MKA_Template_Dark">
  <a:themeElements>
    <a:clrScheme name="MKA">
      <a:dk1>
        <a:srgbClr val="333333"/>
      </a:dk1>
      <a:lt1>
        <a:sysClr val="window" lastClr="FFFFFF"/>
      </a:lt1>
      <a:dk2>
        <a:srgbClr val="3A494C"/>
      </a:dk2>
      <a:lt2>
        <a:srgbClr val="8AB1C7"/>
      </a:lt2>
      <a:accent1>
        <a:srgbClr val="912E2B"/>
      </a:accent1>
      <a:accent2>
        <a:srgbClr val="2D6481"/>
      </a:accent2>
      <a:accent3>
        <a:srgbClr val="866F55"/>
      </a:accent3>
      <a:accent4>
        <a:srgbClr val="3A494C"/>
      </a:accent4>
      <a:accent5>
        <a:srgbClr val="737CBA"/>
      </a:accent5>
      <a:accent6>
        <a:srgbClr val="8AB1C7"/>
      </a:accent6>
      <a:hlink>
        <a:srgbClr val="77C197"/>
      </a:hlink>
      <a:folHlink>
        <a:srgbClr val="737CB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4518</TotalTime>
  <Words>355</Words>
  <Application>Microsoft Office PowerPoint</Application>
  <PresentationFormat>On-screen Show (16:9)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Aleo Light</vt:lpstr>
      <vt:lpstr>Arial</vt:lpstr>
      <vt:lpstr>Calibri</vt:lpstr>
      <vt:lpstr>Maven Pro Light 300 Regular</vt:lpstr>
      <vt:lpstr>Maven Pro Regular</vt:lpstr>
      <vt:lpstr>Mission Gothic Thin</vt:lpstr>
      <vt:lpstr>Basic_MKA_Template_Dark</vt:lpstr>
      <vt:lpstr>Maal Best Practices</vt:lpstr>
      <vt:lpstr>PowerPoint Presentation</vt:lpstr>
      <vt:lpstr>PowerPoint Presentation</vt:lpstr>
      <vt:lpstr>More on Budgets</vt:lpstr>
      <vt:lpstr>Collection Tips</vt:lpstr>
      <vt:lpstr>Other Income Reminders</vt:lpstr>
      <vt:lpstr>Expense</vt:lpstr>
      <vt:lpstr>Other Topics</vt:lpstr>
      <vt:lpstr>Questions? Contact 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Mohsin</dc:creator>
  <cp:lastModifiedBy>Zarik Khan</cp:lastModifiedBy>
  <cp:revision>71</cp:revision>
  <cp:lastPrinted>2017-01-17T00:18:43Z</cp:lastPrinted>
  <dcterms:created xsi:type="dcterms:W3CDTF">2013-09-11T05:50:54Z</dcterms:created>
  <dcterms:modified xsi:type="dcterms:W3CDTF">2018-12-15T15:29:06Z</dcterms:modified>
</cp:coreProperties>
</file>