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57" r:id="rId5"/>
    <p:sldId id="290" r:id="rId6"/>
    <p:sldId id="279" r:id="rId7"/>
    <p:sldId id="289" r:id="rId8"/>
    <p:sldId id="283" r:id="rId9"/>
    <p:sldId id="288" r:id="rId10"/>
    <p:sldId id="291" r:id="rId11"/>
    <p:sldId id="292" r:id="rId12"/>
    <p:sldId id="293" r:id="rId13"/>
    <p:sldId id="294" r:id="rId14"/>
    <p:sldId id="295" r:id="rId15"/>
    <p:sldId id="297" r:id="rId16"/>
    <p:sldId id="296" r:id="rId17"/>
    <p:sldId id="281"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7C197"/>
    <a:srgbClr val="737CBA"/>
    <a:srgbClr val="912E2B"/>
    <a:srgbClr val="8AB1C7"/>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34567" autoAdjust="0"/>
    <p:restoredTop sz="85212" autoAdjust="0"/>
  </p:normalViewPr>
  <p:slideViewPr>
    <p:cSldViewPr snapToGrid="0" snapToObjects="1">
      <p:cViewPr varScale="1">
        <p:scale>
          <a:sx n="100" d="100"/>
          <a:sy n="100" d="100"/>
        </p:scale>
        <p:origin x="1483" y="67"/>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67" d="100"/>
          <a:sy n="67" d="100"/>
        </p:scale>
        <p:origin x="3120"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49B2C0-0CB6-754F-BF98-C66050ED9EB7}" type="datetimeFigureOut">
              <a:rPr lang="en-US" smtClean="0"/>
              <a:t>4/9/2016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91D71D-A8E1-5041-9B86-8518B39BA49A}" type="slidenum">
              <a:rPr lang="en-US" smtClean="0"/>
              <a:t>‹#›</a:t>
            </a:fld>
            <a:endParaRPr lang="en-US" dirty="0"/>
          </a:p>
        </p:txBody>
      </p:sp>
    </p:spTree>
    <p:extLst>
      <p:ext uri="{BB962C8B-B14F-4D97-AF65-F5344CB8AC3E}">
        <p14:creationId xmlns:p14="http://schemas.microsoft.com/office/powerpoint/2010/main" val="2426484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Most have mindset Allah will take care of us but Allah helps those who help themselves. Our job is to protect physically (spiritually by </a:t>
            </a:r>
            <a:r>
              <a:rPr lang="en-US" sz="1200" kern="1200" dirty="0" err="1" smtClean="0">
                <a:solidFill>
                  <a:schemeClr val="tx1"/>
                </a:solidFill>
                <a:effectLst/>
                <a:latin typeface="+mn-lt"/>
                <a:ea typeface="+mn-ea"/>
                <a:cs typeface="+mn-cs"/>
              </a:rPr>
              <a:t>Tarbiyyat</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sym typeface="Wingdings" panose="05000000000000000000" pitchFamily="2" charset="2"/>
              </a:rPr>
              <a:t></a:t>
            </a:r>
            <a:r>
              <a:rPr lang="en-US" sz="1200" kern="1200" dirty="0" smtClean="0">
                <a:solidFill>
                  <a:schemeClr val="tx1"/>
                </a:solidFill>
                <a:effectLst/>
                <a:latin typeface="+mn-lt"/>
                <a:ea typeface="+mn-ea"/>
                <a:cs typeface="+mn-cs"/>
              </a:rPr>
              <a:t>. This is due diligence. People will blame us if something happens. We have to protect masjid and people. Our </a:t>
            </a:r>
            <a:r>
              <a:rPr lang="en-US" sz="1200" kern="1200" dirty="0" err="1" smtClean="0">
                <a:solidFill>
                  <a:schemeClr val="tx1"/>
                </a:solidFill>
                <a:effectLst/>
                <a:latin typeface="+mn-lt"/>
                <a:ea typeface="+mn-ea"/>
                <a:cs typeface="+mn-cs"/>
              </a:rPr>
              <a:t>jammat</a:t>
            </a:r>
            <a:r>
              <a:rPr lang="en-US" sz="1200" kern="1200" dirty="0" smtClean="0">
                <a:solidFill>
                  <a:schemeClr val="tx1"/>
                </a:solidFill>
                <a:effectLst/>
                <a:latin typeface="+mn-lt"/>
                <a:ea typeface="+mn-ea"/>
                <a:cs typeface="+mn-cs"/>
              </a:rPr>
              <a:t> is persecuted as were the earlier people of Islam. World situation is getting worse and worse. </a:t>
            </a:r>
          </a:p>
          <a:p>
            <a:pPr>
              <a:spcBef>
                <a:spcPts val="0"/>
              </a:spcBef>
              <a:buNone/>
            </a:pPr>
            <a:r>
              <a:rPr lang="en-US" sz="1200" b="0" i="0" u="none" strike="noStrike" cap="none" baseline="0" dirty="0" smtClean="0"/>
              <a:t>In a perfect, peaceful world, perhaps we would never have to take time out of our busy schedules to talk about security.</a:t>
            </a:r>
          </a:p>
          <a:p>
            <a:pPr>
              <a:spcBef>
                <a:spcPts val="0"/>
              </a:spcBef>
              <a:buNone/>
            </a:pPr>
            <a:endParaRPr lang="en-US" sz="1200" b="0" i="0" u="none" strike="noStrike" cap="none" baseline="0" dirty="0" smtClean="0"/>
          </a:p>
          <a:p>
            <a:pPr>
              <a:spcBef>
                <a:spcPts val="0"/>
              </a:spcBef>
              <a:buNone/>
            </a:pPr>
            <a:r>
              <a:rPr lang="en-US" sz="1200" b="0" i="0" u="none" strike="noStrike" cap="none" baseline="0" dirty="0" smtClean="0"/>
              <a:t>But in our very real world, where there are the Fort Hoods and the Virginia Techs, and the other types of events we often hear about unfolding through F</a:t>
            </a:r>
            <a:r>
              <a:rPr lang="en-US" sz="1200" dirty="0" smtClean="0"/>
              <a:t>OX or </a:t>
            </a:r>
            <a:r>
              <a:rPr lang="en-US" sz="1200" b="0" i="0" u="none" strike="noStrike" cap="none" baseline="0" dirty="0" smtClean="0"/>
              <a:t>CNN, unfortunately, being aware of security (the risks, the challenges, the dangers, etc.) is a must for all of us, whether that’s in our everyday routines or when you’re here with your brothers and sisters taking part in your religious obligations or duties. </a:t>
            </a:r>
          </a:p>
          <a:p>
            <a:pPr>
              <a:spcBef>
                <a:spcPts val="0"/>
              </a:spcBef>
              <a:buNone/>
            </a:pPr>
            <a:endParaRPr lang="en-US" sz="1200" b="0" i="0" u="none" strike="noStrike" cap="none" baseline="0" dirty="0" smtClean="0"/>
          </a:p>
          <a:p>
            <a:pPr lvl="0" rtl="0">
              <a:spcBef>
                <a:spcPts val="0"/>
              </a:spcBef>
              <a:buNone/>
            </a:pPr>
            <a:r>
              <a:rPr lang="en-US" sz="1200" b="0" i="0" u="none" strike="noStrike" cap="none" baseline="0" dirty="0" smtClean="0"/>
              <a:t>But, if for some reason your sitting here today and thinking something like this could never happen here in </a:t>
            </a:r>
            <a:r>
              <a:rPr lang="en-US" sz="1200" dirty="0" smtClean="0"/>
              <a:t>your majalis</a:t>
            </a:r>
            <a:r>
              <a:rPr lang="en-US" sz="1200" b="0" i="0" u="none" strike="noStrike" cap="none" baseline="0" dirty="0" smtClean="0"/>
              <a:t>, I want you to take a moment to think again. It very well can happen here. </a:t>
            </a:r>
          </a:p>
          <a:p>
            <a:pPr lvl="0" rtl="0">
              <a:spcBef>
                <a:spcPts val="0"/>
              </a:spcBef>
              <a:buNone/>
            </a:pPr>
            <a:endParaRPr lang="en-US" sz="1200" b="0" i="0" u="none" strike="noStrike" cap="none" baseline="0" dirty="0" smtClean="0"/>
          </a:p>
          <a:p>
            <a:pPr>
              <a:spcBef>
                <a:spcPts val="0"/>
              </a:spcBef>
              <a:buNone/>
            </a:pPr>
            <a:r>
              <a:rPr lang="en-US" sz="1200" b="0" i="0" u="none" strike="noStrike" cap="none" baseline="0" dirty="0" smtClean="0"/>
              <a:t>Let me give you some quick facts and figures – the FBI estimates that there are over 200 million privately owned firearms in the US (and this doesn’t include military or police officers). This means that there are roughly more guns out there then the entire US population.  </a:t>
            </a:r>
          </a:p>
          <a:p>
            <a:pPr>
              <a:spcBef>
                <a:spcPts val="0"/>
              </a:spcBef>
              <a:buNone/>
            </a:pPr>
            <a:endParaRPr lang="en-US" sz="1200" b="0" i="0" u="none" strike="noStrike" cap="none" baseline="0" dirty="0" smtClean="0"/>
          </a:p>
          <a:p>
            <a:pPr>
              <a:spcBef>
                <a:spcPts val="0"/>
              </a:spcBef>
              <a:buNone/>
            </a:pPr>
            <a:r>
              <a:rPr lang="en-US" sz="1200" b="0" i="0" u="none" strike="noStrike" cap="none" baseline="0" dirty="0" smtClean="0"/>
              <a:t>Look, the point is, these are tough times and I want you to be vigilant when it comes to your security. If you look at the state of our country for example where Islam by many unfortunately is understood as a religion that feeds terrorism rather than opposes it, the attitude by some at political rallies (Muslims trying to takeover the country), or the enhanced security procedures at airports where someone could say look what we have to go through because of these Muslims  – there are a lot of mixed emotions out there, and some unfortunately have and will continue to take them to the next level (and of course what I mean is translate those emotions into violence).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Bottom line: You are going to have </a:t>
            </a:r>
            <a:r>
              <a:rPr lang="en-US" sz="1200" kern="1200" dirty="0" err="1" smtClean="0">
                <a:solidFill>
                  <a:schemeClr val="tx1"/>
                </a:solidFill>
                <a:effectLst/>
                <a:latin typeface="+mn-lt"/>
                <a:ea typeface="+mn-ea"/>
                <a:cs typeface="+mn-cs"/>
              </a:rPr>
              <a:t>umoomi</a:t>
            </a:r>
            <a:r>
              <a:rPr lang="en-US" sz="1200" kern="1200" dirty="0" smtClean="0">
                <a:solidFill>
                  <a:schemeClr val="tx1"/>
                </a:solidFill>
                <a:effectLst/>
                <a:latin typeface="+mn-lt"/>
                <a:ea typeface="+mn-ea"/>
                <a:cs typeface="+mn-cs"/>
              </a:rPr>
              <a:t> team as a responsible </a:t>
            </a:r>
            <a:r>
              <a:rPr lang="en-US" sz="1200" kern="1200" dirty="0" err="1" smtClean="0">
                <a:solidFill>
                  <a:schemeClr val="tx1"/>
                </a:solidFill>
                <a:effectLst/>
                <a:latin typeface="+mn-lt"/>
                <a:ea typeface="+mn-ea"/>
                <a:cs typeface="+mn-cs"/>
              </a:rPr>
              <a:t>Qaid</a:t>
            </a:r>
            <a:r>
              <a:rPr lang="en-US" sz="1200" kern="1200" dirty="0" smtClean="0">
                <a:solidFill>
                  <a:schemeClr val="tx1"/>
                </a:solidFill>
                <a:effectLst/>
                <a:latin typeface="+mn-lt"/>
                <a:ea typeface="+mn-ea"/>
                <a:cs typeface="+mn-cs"/>
              </a:rPr>
              <a:t> or not have it. The question is Are you going to be proactive or reactive. This is not very glorified position but very important.</a:t>
            </a:r>
          </a:p>
          <a:p>
            <a:endParaRPr lang="en-US" dirty="0"/>
          </a:p>
        </p:txBody>
      </p:sp>
      <p:sp>
        <p:nvSpPr>
          <p:cNvPr id="4" name="Slide Number Placeholder 3"/>
          <p:cNvSpPr>
            <a:spLocks noGrp="1"/>
          </p:cNvSpPr>
          <p:nvPr>
            <p:ph type="sldNum" sz="quarter" idx="10"/>
          </p:nvPr>
        </p:nvSpPr>
        <p:spPr/>
        <p:txBody>
          <a:bodyPr/>
          <a:lstStyle/>
          <a:p>
            <a:fld id="{9491D71D-A8E1-5041-9B86-8518B39BA49A}" type="slidenum">
              <a:rPr lang="en-US" smtClean="0"/>
              <a:t>3</a:t>
            </a:fld>
            <a:endParaRPr lang="en-US"/>
          </a:p>
        </p:txBody>
      </p:sp>
    </p:spTree>
    <p:extLst>
      <p:ext uri="{BB962C8B-B14F-4D97-AF65-F5344CB8AC3E}">
        <p14:creationId xmlns:p14="http://schemas.microsoft.com/office/powerpoint/2010/main" val="1689132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None/>
            </a:pPr>
            <a:r>
              <a:rPr lang="en-US" sz="1200" b="0" i="0" u="none" strike="noStrike" cap="none" baseline="0" dirty="0" smtClean="0"/>
              <a:t>Are you on top of current events? Do you know what’s going around the world, the country, your communities? Do you know what’s being posted on the internet (Craigslist, </a:t>
            </a:r>
            <a:r>
              <a:rPr lang="en-US" sz="1200" b="0" i="0" u="none" strike="noStrike" cap="none" baseline="0" dirty="0" err="1" smtClean="0"/>
              <a:t>facebook</a:t>
            </a:r>
            <a:r>
              <a:rPr lang="en-US" sz="1200" b="0" i="0" u="none" strike="noStrike" cap="none" baseline="0" dirty="0" smtClean="0"/>
              <a:t>, </a:t>
            </a:r>
            <a:r>
              <a:rPr lang="en-US" sz="1200" b="0" i="0" u="none" strike="noStrike" cap="none" baseline="0" dirty="0" err="1" smtClean="0"/>
              <a:t>youtube</a:t>
            </a:r>
            <a:r>
              <a:rPr lang="en-US" sz="1200" b="0" i="0" u="none" strike="noStrike" cap="none" baseline="0" dirty="0" smtClean="0"/>
              <a:t>, etc.)? Have you thought about your own personal information you’ve posted</a:t>
            </a:r>
          </a:p>
          <a:p>
            <a:pPr lvl="0" rtl="0">
              <a:spcBef>
                <a:spcPts val="0"/>
              </a:spcBef>
              <a:buNone/>
            </a:pPr>
            <a:endParaRPr lang="en-US" sz="1200" b="0" i="0" u="none" strike="noStrike" cap="none" baseline="0" dirty="0" smtClean="0"/>
          </a:p>
          <a:p>
            <a:pPr lvl="0" rtl="0">
              <a:spcBef>
                <a:spcPts val="0"/>
              </a:spcBef>
              <a:buNone/>
            </a:pPr>
            <a:r>
              <a:rPr lang="en-US" sz="1200" b="0" i="0" u="none" strike="noStrike" cap="none" baseline="0" dirty="0" smtClean="0"/>
              <a:t>Say you’re at the Mosque, does anything look out of place? Notice a box, suitcase, purse just laying around? Anything suspicious? Do you know where all the exits are (I’m not just talking about where you always come in from)? Do you know all your exit options? How about the fire alarms?</a:t>
            </a:r>
          </a:p>
          <a:p>
            <a:pPr lvl="0" rtl="0">
              <a:spcBef>
                <a:spcPts val="0"/>
              </a:spcBef>
              <a:buNone/>
            </a:pPr>
            <a:r>
              <a:rPr lang="en-US" sz="1200" b="0" i="0" u="none" strike="noStrike" cap="none" baseline="0" dirty="0" smtClean="0"/>
              <a:t>Many of you are regular attendees to your Mosques or Chapters, does anyone seem unfamiliar? Is someone out of place or acting odd? You see anyone going around taking pictures of the property? Is someone coming to the Mosque on a regular bases, but you know he/she is not an Ahmadi? People who are usually planning to do something atrocious or violent are usually acting very odd, very nervous, or very uncomfortable. </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cap="none" baseline="0" dirty="0" smtClean="0"/>
              <a:t>These are questions that each and everyone of you need to have answers to. My brothers you must be vigilant during these times…..you must be aware and paying attention to your surroundings. </a:t>
            </a:r>
          </a:p>
          <a:p>
            <a:endParaRPr lang="en-US" dirty="0"/>
          </a:p>
        </p:txBody>
      </p:sp>
      <p:sp>
        <p:nvSpPr>
          <p:cNvPr id="4" name="Slide Number Placeholder 3"/>
          <p:cNvSpPr>
            <a:spLocks noGrp="1"/>
          </p:cNvSpPr>
          <p:nvPr>
            <p:ph type="sldNum" sz="quarter" idx="10"/>
          </p:nvPr>
        </p:nvSpPr>
        <p:spPr/>
        <p:txBody>
          <a:bodyPr/>
          <a:lstStyle/>
          <a:p>
            <a:fld id="{9491D71D-A8E1-5041-9B86-8518B39BA49A}" type="slidenum">
              <a:rPr lang="en-US" smtClean="0"/>
              <a:t>5</a:t>
            </a:fld>
            <a:endParaRPr lang="en-US"/>
          </a:p>
        </p:txBody>
      </p:sp>
    </p:spTree>
    <p:extLst>
      <p:ext uri="{BB962C8B-B14F-4D97-AF65-F5344CB8AC3E}">
        <p14:creationId xmlns:p14="http://schemas.microsoft.com/office/powerpoint/2010/main" val="1305599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91D71D-A8E1-5041-9B86-8518B39BA49A}" type="slidenum">
              <a:rPr lang="en-US" smtClean="0"/>
              <a:t>10</a:t>
            </a:fld>
            <a:endParaRPr lang="en-US" dirty="0"/>
          </a:p>
        </p:txBody>
      </p:sp>
    </p:spTree>
    <p:extLst>
      <p:ext uri="{BB962C8B-B14F-4D97-AF65-F5344CB8AC3E}">
        <p14:creationId xmlns:p14="http://schemas.microsoft.com/office/powerpoint/2010/main" val="2626805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91D71D-A8E1-5041-9B86-8518B39BA49A}" type="slidenum">
              <a:rPr lang="en-US" smtClean="0"/>
              <a:t>13</a:t>
            </a:fld>
            <a:endParaRPr lang="en-US" dirty="0"/>
          </a:p>
        </p:txBody>
      </p:sp>
    </p:spTree>
    <p:extLst>
      <p:ext uri="{BB962C8B-B14F-4D97-AF65-F5344CB8AC3E}">
        <p14:creationId xmlns:p14="http://schemas.microsoft.com/office/powerpoint/2010/main" val="2853950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8AB1C7"/>
                </a:solidFill>
                <a:latin typeface="Aleo Light"/>
                <a:cs typeface="Ale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45302562"/>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97987298"/>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68917654"/>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2521224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atin typeface="Maven Pro Light 300 Regular"/>
                <a:cs typeface="Maven Pro Light 300 Regular"/>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77C197"/>
                </a:solidFill>
                <a:latin typeface="Aleo Light"/>
                <a:cs typeface="Aleo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85504378"/>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35464721"/>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96491358"/>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0928240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195936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86420940"/>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0" i="0">
                <a:latin typeface="Maven Pro Regular"/>
                <a:cs typeface="Maven Pro Regular"/>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b="0" i="0">
                <a:solidFill>
                  <a:srgbClr val="8AB1C7"/>
                </a:solidFill>
                <a:latin typeface="Aleo Light"/>
                <a:cs typeface="Aleo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9230262"/>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b="0" i="0">
                <a:solidFill>
                  <a:schemeClr val="tx1">
                    <a:tint val="75000"/>
                  </a:schemeClr>
                </a:solidFill>
                <a:latin typeface="Aleo Light"/>
                <a:cs typeface="Aleo Light"/>
              </a:defRPr>
            </a:lvl1pPr>
          </a:lstStyle>
          <a:p>
            <a:endParaRPr lang="en-US" dirty="0"/>
          </a:p>
        </p:txBody>
      </p:sp>
      <p:pic>
        <p:nvPicPr>
          <p:cNvPr id="7" name="Picture 6" descr="MKA_USA_Logo_WHITE_XLarge.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52288" y="4747921"/>
            <a:ext cx="1391711" cy="393976"/>
          </a:xfrm>
          <a:prstGeom prst="rect">
            <a:avLst/>
          </a:prstGeom>
        </p:spPr>
      </p:pic>
    </p:spTree>
    <p:extLst>
      <p:ext uri="{BB962C8B-B14F-4D97-AF65-F5344CB8AC3E}">
        <p14:creationId xmlns:p14="http://schemas.microsoft.com/office/powerpoint/2010/main" val="127682022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xStyles>
    <p:titleStyle>
      <a:lvl1pPr algn="ctr" defTabSz="457200" rtl="0" eaLnBrk="1" latinLnBrk="0" hangingPunct="1">
        <a:spcBef>
          <a:spcPct val="0"/>
        </a:spcBef>
        <a:buNone/>
        <a:defRPr sz="4400" b="0" i="0" kern="1200">
          <a:solidFill>
            <a:schemeClr val="tx1"/>
          </a:solidFill>
          <a:latin typeface="Maven Pro Regular"/>
          <a:ea typeface="+mj-ea"/>
          <a:cs typeface="Maven Pro Regular"/>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ission Gothic Thin"/>
          <a:ea typeface="+mn-ea"/>
          <a:cs typeface="Mission Gothic Thin"/>
        </a:defRPr>
      </a:lvl1pPr>
      <a:lvl2pPr marL="742950" indent="-285750" algn="l" defTabSz="457200" rtl="0" eaLnBrk="1" latinLnBrk="0" hangingPunct="1">
        <a:spcBef>
          <a:spcPct val="20000"/>
        </a:spcBef>
        <a:buFont typeface="Arial"/>
        <a:buChar char="–"/>
        <a:defRPr sz="2800" kern="1200">
          <a:solidFill>
            <a:schemeClr val="tx1"/>
          </a:solidFill>
          <a:latin typeface="Mission Gothic Thin"/>
          <a:ea typeface="+mn-ea"/>
          <a:cs typeface="Mission Gothic Thin"/>
        </a:defRPr>
      </a:lvl2pPr>
      <a:lvl3pPr marL="1143000" indent="-228600" algn="l" defTabSz="457200" rtl="0" eaLnBrk="1" latinLnBrk="0" hangingPunct="1">
        <a:spcBef>
          <a:spcPct val="20000"/>
        </a:spcBef>
        <a:buFont typeface="Arial"/>
        <a:buChar char="•"/>
        <a:defRPr sz="2400" kern="1200">
          <a:solidFill>
            <a:schemeClr val="tx1"/>
          </a:solidFill>
          <a:latin typeface="Mission Gothic Thin"/>
          <a:ea typeface="+mn-ea"/>
          <a:cs typeface="Mission Gothic Thin"/>
        </a:defRPr>
      </a:lvl3pPr>
      <a:lvl4pPr marL="1600200" indent="-228600" algn="l" defTabSz="457200" rtl="0" eaLnBrk="1" latinLnBrk="0" hangingPunct="1">
        <a:spcBef>
          <a:spcPct val="20000"/>
        </a:spcBef>
        <a:buFont typeface="Arial"/>
        <a:buChar char="–"/>
        <a:defRPr sz="2000" kern="1200">
          <a:solidFill>
            <a:schemeClr val="tx1"/>
          </a:solidFill>
          <a:latin typeface="Mission Gothic Thin"/>
          <a:ea typeface="+mn-ea"/>
          <a:cs typeface="Mission Gothic Thin"/>
        </a:defRPr>
      </a:lvl4pPr>
      <a:lvl5pPr marL="2057400" indent="-228600" algn="l" defTabSz="457200" rtl="0" eaLnBrk="1" latinLnBrk="0" hangingPunct="1">
        <a:spcBef>
          <a:spcPct val="20000"/>
        </a:spcBef>
        <a:buFont typeface="Arial"/>
        <a:buChar char="»"/>
        <a:defRPr sz="2000" kern="1200">
          <a:solidFill>
            <a:schemeClr val="tx1"/>
          </a:solidFill>
          <a:latin typeface="Mission Gothic Thin"/>
          <a:ea typeface="+mn-ea"/>
          <a:cs typeface="Mission Gothic Thi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umoomi@mkausa.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drive.google.com/folderview?id=0BwsGu0gqSKBbQlA3SnlWTXg5SjA&amp;usp=shari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986" y="1348033"/>
            <a:ext cx="7619214" cy="1352305"/>
          </a:xfrm>
        </p:spPr>
        <p:txBody>
          <a:bodyPr>
            <a:normAutofit fontScale="90000"/>
          </a:bodyPr>
          <a:lstStyle/>
          <a:p>
            <a:r>
              <a:rPr lang="en-US" sz="6600" dirty="0" smtClean="0"/>
              <a:t>MKA Umoomi</a:t>
            </a:r>
            <a:br>
              <a:rPr lang="en-US" sz="6600" dirty="0" smtClean="0"/>
            </a:br>
            <a:r>
              <a:rPr lang="en-US" sz="6000" dirty="0" smtClean="0"/>
              <a:t>Disaster Preparedness Activities</a:t>
            </a:r>
            <a:r>
              <a:rPr lang="en-US" sz="6000" dirty="0"/>
              <a:t/>
            </a:r>
            <a:br>
              <a:rPr lang="en-US" sz="6000" dirty="0"/>
            </a:br>
            <a:endParaRPr lang="en-US" sz="6600" dirty="0"/>
          </a:p>
        </p:txBody>
      </p:sp>
      <p:sp>
        <p:nvSpPr>
          <p:cNvPr id="3" name="Subtitle 2"/>
          <p:cNvSpPr>
            <a:spLocks noGrp="1"/>
          </p:cNvSpPr>
          <p:nvPr>
            <p:ph type="subTitle" idx="1"/>
          </p:nvPr>
        </p:nvSpPr>
        <p:spPr>
          <a:xfrm>
            <a:off x="1150070" y="2700338"/>
            <a:ext cx="7308130" cy="1918796"/>
          </a:xfrm>
        </p:spPr>
        <p:txBody>
          <a:bodyPr>
            <a:normAutofit fontScale="70000" lnSpcReduction="20000"/>
          </a:bodyPr>
          <a:lstStyle/>
          <a:p>
            <a:endParaRPr lang="en-US" dirty="0" smtClean="0"/>
          </a:p>
          <a:p>
            <a:r>
              <a:rPr lang="en-US" sz="2600" dirty="0" smtClean="0"/>
              <a:t>Ahmed Sadiq Bajwa </a:t>
            </a:r>
          </a:p>
          <a:p>
            <a:r>
              <a:rPr lang="en-US" sz="2600" dirty="0" smtClean="0"/>
              <a:t>Serving as Mohtamim Umoomi </a:t>
            </a:r>
          </a:p>
          <a:p>
            <a:r>
              <a:rPr lang="en-US" sz="2600" dirty="0" smtClean="0"/>
              <a:t>National Director of General Affairs</a:t>
            </a:r>
          </a:p>
          <a:p>
            <a:r>
              <a:rPr lang="en-US" sz="2600" dirty="0" smtClean="0">
                <a:hlinkClick r:id="rId2"/>
              </a:rPr>
              <a:t>umoomi@mkausa.org</a:t>
            </a:r>
            <a:endParaRPr lang="en-US" sz="2600" dirty="0" smtClean="0"/>
          </a:p>
          <a:p>
            <a:r>
              <a:rPr lang="en-US" sz="2600" dirty="0" smtClean="0"/>
              <a:t>571.215.6053</a:t>
            </a:r>
          </a:p>
        </p:txBody>
      </p:sp>
    </p:spTree>
    <p:extLst>
      <p:ext uri="{BB962C8B-B14F-4D97-AF65-F5344CB8AC3E}">
        <p14:creationId xmlns:p14="http://schemas.microsoft.com/office/powerpoint/2010/main" val="200344617"/>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par>
    </p:tnLst>
  </p:timing>
  <p:extLst mod="1">
    <p:ext uri="{E180D4A7-C9FB-4DFB-919C-405C955672EB}">
      <p14:showEvtLst xmlns:p14="http://schemas.microsoft.com/office/powerpoint/2010/main">
        <p14:playEvt time="0" objId="8"/>
        <p14:stopEvt time="17311" objId="8"/>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1950720" y="192802"/>
            <a:ext cx="4480560" cy="4622613"/>
          </a:xfrm>
          <a:prstGeom prst="rect">
            <a:avLst/>
          </a:prstGeom>
        </p:spPr>
      </p:pic>
    </p:spTree>
    <p:extLst>
      <p:ext uri="{BB962C8B-B14F-4D97-AF65-F5344CB8AC3E}">
        <p14:creationId xmlns:p14="http://schemas.microsoft.com/office/powerpoint/2010/main" val="171175858"/>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happening in 2016</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MKA budget is used to send Emergency food bucket and water filtration supplies to Regional Qaideen for demo in their local majalis and promote for individual and jama’at use</a:t>
            </a:r>
          </a:p>
          <a:p>
            <a:r>
              <a:rPr lang="en-US" dirty="0" smtClean="0"/>
              <a:t>Creating a dedicated webpage on MKA USA website (In Progress)</a:t>
            </a:r>
          </a:p>
          <a:p>
            <a:r>
              <a:rPr lang="en-US" dirty="0" smtClean="0"/>
              <a:t>Trainings</a:t>
            </a:r>
            <a:r>
              <a:rPr lang="en-US" dirty="0"/>
              <a:t> </a:t>
            </a:r>
            <a:r>
              <a:rPr lang="en-US" dirty="0" smtClean="0"/>
              <a:t>and Capacity Building at local level</a:t>
            </a:r>
          </a:p>
          <a:p>
            <a:pPr lvl="1"/>
            <a:r>
              <a:rPr lang="en-US" dirty="0" smtClean="0"/>
              <a:t>Coordinating with local CERT teams for FEMA approved disaster preparedness training and other training</a:t>
            </a:r>
          </a:p>
          <a:p>
            <a:pPr lvl="1"/>
            <a:r>
              <a:rPr lang="en-US" dirty="0" smtClean="0"/>
              <a:t>Increasing CPR/AED trained khuddam</a:t>
            </a:r>
          </a:p>
          <a:p>
            <a:r>
              <a:rPr lang="en-US" dirty="0" smtClean="0"/>
              <a:t>Creating Emergency Evacuation Plans (Fire &amp; Active Shooter) for top 10 Large mosques in USA and holding drill</a:t>
            </a:r>
            <a:endParaRPr lang="en-US" dirty="0"/>
          </a:p>
        </p:txBody>
      </p:sp>
    </p:spTree>
    <p:extLst>
      <p:ext uri="{BB962C8B-B14F-4D97-AF65-F5344CB8AC3E}">
        <p14:creationId xmlns:p14="http://schemas.microsoft.com/office/powerpoint/2010/main" val="1673539372"/>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Survival without Food and Water</a:t>
            </a:r>
            <a:endParaRPr lang="en-US" dirty="0"/>
          </a:p>
        </p:txBody>
      </p:sp>
      <p:sp>
        <p:nvSpPr>
          <p:cNvPr id="3" name="Content Placeholder 2"/>
          <p:cNvSpPr>
            <a:spLocks noGrp="1"/>
          </p:cNvSpPr>
          <p:nvPr>
            <p:ph idx="1"/>
          </p:nvPr>
        </p:nvSpPr>
        <p:spPr/>
        <p:txBody>
          <a:bodyPr>
            <a:normAutofit/>
          </a:bodyPr>
          <a:lstStyle/>
          <a:p>
            <a:r>
              <a:rPr lang="en-US" dirty="0"/>
              <a:t>3 days without water in </a:t>
            </a:r>
            <a:r>
              <a:rPr lang="en-US" dirty="0" smtClean="0"/>
              <a:t>ideal health </a:t>
            </a:r>
            <a:r>
              <a:rPr lang="en-US" dirty="0"/>
              <a:t>and weather </a:t>
            </a:r>
            <a:r>
              <a:rPr lang="en-US" dirty="0" smtClean="0"/>
              <a:t>conditions – </a:t>
            </a:r>
            <a:r>
              <a:rPr lang="en-US" dirty="0"/>
              <a:t>Biggest effect on survival. Water – Adult 1 </a:t>
            </a:r>
            <a:r>
              <a:rPr lang="en-US" dirty="0" smtClean="0"/>
              <a:t>Gallon/Day </a:t>
            </a:r>
            <a:r>
              <a:rPr lang="en-US" dirty="0"/>
              <a:t>– Child .70 </a:t>
            </a:r>
            <a:r>
              <a:rPr lang="en-US" dirty="0" smtClean="0"/>
              <a:t>Gallon/Day</a:t>
            </a:r>
          </a:p>
          <a:p>
            <a:r>
              <a:rPr lang="en-US" dirty="0"/>
              <a:t>3 - 8 weeks without food in </a:t>
            </a:r>
            <a:r>
              <a:rPr lang="en-US" dirty="0" smtClean="0"/>
              <a:t>ideal health </a:t>
            </a:r>
            <a:r>
              <a:rPr lang="en-US" dirty="0"/>
              <a:t>and weather </a:t>
            </a:r>
            <a:r>
              <a:rPr lang="en-US" dirty="0" smtClean="0"/>
              <a:t>conditions (</a:t>
            </a:r>
            <a:r>
              <a:rPr lang="en-US" dirty="0"/>
              <a:t>with water) </a:t>
            </a:r>
          </a:p>
          <a:p>
            <a:endParaRPr lang="en-US" dirty="0"/>
          </a:p>
        </p:txBody>
      </p:sp>
    </p:spTree>
    <p:extLst>
      <p:ext uri="{BB962C8B-B14F-4D97-AF65-F5344CB8AC3E}">
        <p14:creationId xmlns:p14="http://schemas.microsoft.com/office/powerpoint/2010/main" val="766154168"/>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Food/Water Options </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309138103"/>
              </p:ext>
            </p:extLst>
          </p:nvPr>
        </p:nvGraphicFramePr>
        <p:xfrm>
          <a:off x="3832860" y="3187847"/>
          <a:ext cx="1455420" cy="1260859"/>
        </p:xfrm>
        <a:graphic>
          <a:graphicData uri="http://schemas.openxmlformats.org/presentationml/2006/ole">
            <mc:AlternateContent xmlns:mc="http://schemas.openxmlformats.org/markup-compatibility/2006">
              <mc:Choice xmlns:v="urn:schemas-microsoft-com:vml" Requires="v">
                <p:oleObj spid="_x0000_s2057" name="Acrobat Document" showAsIcon="1" r:id="rId4" imgW="914400" imgH="792360" progId="AcroExch.Document.DC">
                  <p:embed/>
                </p:oleObj>
              </mc:Choice>
              <mc:Fallback>
                <p:oleObj name="Acrobat Document" showAsIcon="1" r:id="rId4" imgW="914400" imgH="792360" progId="AcroExch.Document.DC">
                  <p:embed/>
                  <p:pic>
                    <p:nvPicPr>
                      <p:cNvPr id="0" name=""/>
                      <p:cNvPicPr/>
                      <p:nvPr/>
                    </p:nvPicPr>
                    <p:blipFill>
                      <a:blip r:embed="rId5"/>
                      <a:stretch>
                        <a:fillRect/>
                      </a:stretch>
                    </p:blipFill>
                    <p:spPr>
                      <a:xfrm>
                        <a:off x="3832860" y="3187847"/>
                        <a:ext cx="1455420" cy="1260859"/>
                      </a:xfrm>
                      <a:prstGeom prst="rect">
                        <a:avLst/>
                      </a:prstGeom>
                    </p:spPr>
                  </p:pic>
                </p:oleObj>
              </mc:Fallback>
            </mc:AlternateContent>
          </a:graphicData>
        </a:graphic>
      </p:graphicFrame>
      <p:sp>
        <p:nvSpPr>
          <p:cNvPr id="5" name="TextBox 4"/>
          <p:cNvSpPr txBox="1"/>
          <p:nvPr/>
        </p:nvSpPr>
        <p:spPr>
          <a:xfrm>
            <a:off x="685800" y="1200152"/>
            <a:ext cx="7726680" cy="2585323"/>
          </a:xfrm>
          <a:prstGeom prst="rect">
            <a:avLst/>
          </a:prstGeom>
          <a:noFill/>
        </p:spPr>
        <p:txBody>
          <a:bodyPr wrap="square" rtlCol="0">
            <a:spAutoFit/>
          </a:bodyPr>
          <a:lstStyle/>
          <a:p>
            <a:r>
              <a:rPr lang="en-US" dirty="0" smtClean="0"/>
              <a:t>Open the PDF file to details of various options.</a:t>
            </a:r>
          </a:p>
          <a:p>
            <a:endParaRPr lang="en-US" dirty="0" smtClean="0"/>
          </a:p>
          <a:p>
            <a:r>
              <a:rPr lang="en-US" dirty="0" smtClean="0"/>
              <a:t>Note: </a:t>
            </a:r>
            <a:r>
              <a:rPr lang="en-US" dirty="0"/>
              <a:t>National </a:t>
            </a:r>
            <a:r>
              <a:rPr lang="en-US" dirty="0" err="1"/>
              <a:t>Jama’at</a:t>
            </a:r>
            <a:r>
              <a:rPr lang="en-US" dirty="0"/>
              <a:t> </a:t>
            </a:r>
            <a:r>
              <a:rPr lang="en-US" dirty="0" err="1"/>
              <a:t>Amoor</a:t>
            </a:r>
            <a:r>
              <a:rPr lang="en-US" dirty="0"/>
              <a:t> e </a:t>
            </a:r>
            <a:r>
              <a:rPr lang="en-US" dirty="0" err="1"/>
              <a:t>Amma</a:t>
            </a:r>
            <a:r>
              <a:rPr lang="en-US" dirty="0"/>
              <a:t> has </a:t>
            </a:r>
            <a:r>
              <a:rPr lang="en-US" dirty="0" smtClean="0"/>
              <a:t>instructed each </a:t>
            </a:r>
            <a:r>
              <a:rPr lang="en-US" dirty="0" err="1" smtClean="0"/>
              <a:t>jama’at</a:t>
            </a:r>
            <a:r>
              <a:rPr lang="en-US" dirty="0" smtClean="0"/>
              <a:t> t store food and water at mosques for </a:t>
            </a:r>
            <a:r>
              <a:rPr lang="en-US" dirty="0" err="1" smtClean="0"/>
              <a:t>jama’at</a:t>
            </a:r>
            <a:r>
              <a:rPr lang="en-US" dirty="0" smtClean="0"/>
              <a:t> members. In addition, generator is needed for some backup electricity. </a:t>
            </a:r>
            <a:r>
              <a:rPr lang="en-US" dirty="0" err="1" smtClean="0"/>
              <a:t>Jama’at</a:t>
            </a:r>
            <a:r>
              <a:rPr lang="en-US" dirty="0" smtClean="0"/>
              <a:t> maintenance budget in low amounts can be used every other amount to build this capability for long term. However, individuals should also store some of these items at low scale for their family at home.</a:t>
            </a:r>
            <a:endParaRPr lang="en-US" dirty="0"/>
          </a:p>
          <a:p>
            <a:endParaRPr lang="en-US" dirty="0"/>
          </a:p>
        </p:txBody>
      </p:sp>
    </p:spTree>
    <p:extLst>
      <p:ext uri="{BB962C8B-B14F-4D97-AF65-F5344CB8AC3E}">
        <p14:creationId xmlns:p14="http://schemas.microsoft.com/office/powerpoint/2010/main" val="379282400"/>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Request for Prayers</a:t>
            </a:r>
            <a:endParaRPr lang="en-US" dirty="0"/>
          </a:p>
        </p:txBody>
      </p:sp>
      <p:sp>
        <p:nvSpPr>
          <p:cNvPr id="7" name="Subtitle 6"/>
          <p:cNvSpPr>
            <a:spLocks noGrp="1"/>
          </p:cNvSpPr>
          <p:nvPr>
            <p:ph type="subTitle" idx="1"/>
          </p:nvPr>
        </p:nvSpPr>
        <p:spPr/>
        <p:txBody>
          <a:bodyPr/>
          <a:lstStyle/>
          <a:p>
            <a:r>
              <a:rPr lang="en-US" dirty="0" smtClean="0"/>
              <a:t>Q/A</a:t>
            </a:r>
            <a:endParaRPr lang="en-US" dirty="0"/>
          </a:p>
        </p:txBody>
      </p:sp>
    </p:spTree>
    <p:extLst>
      <p:ext uri="{BB962C8B-B14F-4D97-AF65-F5344CB8AC3E}">
        <p14:creationId xmlns:p14="http://schemas.microsoft.com/office/powerpoint/2010/main" val="1294748322"/>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Recognize this?</a:t>
            </a:r>
            <a:endParaRPr lang="en-US" dirty="0"/>
          </a:p>
        </p:txBody>
      </p:sp>
      <p:pic>
        <p:nvPicPr>
          <p:cNvPr id="4" name="Content Placeholder 3"/>
          <p:cNvPicPr>
            <a:picLocks noGrp="1" noChangeAspect="1"/>
          </p:cNvPicPr>
          <p:nvPr>
            <p:ph idx="1"/>
          </p:nvPr>
        </p:nvPicPr>
        <p:blipFill>
          <a:blip r:embed="rId2"/>
          <a:stretch>
            <a:fillRect/>
          </a:stretch>
        </p:blipFill>
        <p:spPr>
          <a:xfrm>
            <a:off x="158937" y="1310683"/>
            <a:ext cx="4159064" cy="3119298"/>
          </a:xfrm>
          <a:prstGeom prst="rect">
            <a:avLst/>
          </a:prstGeom>
        </p:spPr>
      </p:pic>
      <p:pic>
        <p:nvPicPr>
          <p:cNvPr id="5" name="Picture 4"/>
          <p:cNvPicPr>
            <a:picLocks noChangeAspect="1"/>
          </p:cNvPicPr>
          <p:nvPr/>
        </p:nvPicPr>
        <p:blipFill>
          <a:blip r:embed="rId3"/>
          <a:stretch>
            <a:fillRect/>
          </a:stretch>
        </p:blipFill>
        <p:spPr>
          <a:xfrm>
            <a:off x="4684369" y="1310682"/>
            <a:ext cx="4235535" cy="3176651"/>
          </a:xfrm>
          <a:prstGeom prst="rect">
            <a:avLst/>
          </a:prstGeom>
        </p:spPr>
      </p:pic>
    </p:spTree>
    <p:extLst>
      <p:ext uri="{BB962C8B-B14F-4D97-AF65-F5344CB8AC3E}">
        <p14:creationId xmlns:p14="http://schemas.microsoft.com/office/powerpoint/2010/main" val="2403763385"/>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Mindset</a:t>
            </a:r>
            <a:endParaRPr lang="en-US" dirty="0"/>
          </a:p>
        </p:txBody>
      </p:sp>
      <p:sp>
        <p:nvSpPr>
          <p:cNvPr id="3" name="Content Placeholder 2"/>
          <p:cNvSpPr>
            <a:spLocks noGrp="1"/>
          </p:cNvSpPr>
          <p:nvPr>
            <p:ph idx="1"/>
          </p:nvPr>
        </p:nvSpPr>
        <p:spPr/>
        <p:txBody>
          <a:bodyPr>
            <a:normAutofit lnSpcReduction="10000"/>
          </a:bodyPr>
          <a:lstStyle/>
          <a:p>
            <a:r>
              <a:rPr lang="en-US" dirty="0"/>
              <a:t>Most have mindset Allah will take care of us </a:t>
            </a:r>
            <a:endParaRPr lang="en-US" dirty="0" smtClean="0"/>
          </a:p>
          <a:p>
            <a:r>
              <a:rPr lang="en-US" dirty="0"/>
              <a:t>Hadith on Reliance: Trust in Allah, but tie your camel and give regard to worldly </a:t>
            </a:r>
            <a:r>
              <a:rPr lang="en-US" dirty="0" smtClean="0"/>
              <a:t>causes</a:t>
            </a:r>
          </a:p>
          <a:p>
            <a:r>
              <a:rPr lang="en-US" dirty="0" smtClean="0"/>
              <a:t>Bottom </a:t>
            </a:r>
            <a:r>
              <a:rPr lang="en-US" dirty="0"/>
              <a:t>line: You are going to </a:t>
            </a:r>
            <a:r>
              <a:rPr lang="en-US" dirty="0" smtClean="0"/>
              <a:t>prepare for emergency situations or not. </a:t>
            </a:r>
            <a:endParaRPr lang="en-US" dirty="0"/>
          </a:p>
        </p:txBody>
      </p:sp>
    </p:spTree>
    <p:extLst>
      <p:ext uri="{BB962C8B-B14F-4D97-AF65-F5344CB8AC3E}">
        <p14:creationId xmlns:p14="http://schemas.microsoft.com/office/powerpoint/2010/main" val="3505011060"/>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Words from our beloved </a:t>
            </a:r>
            <a:r>
              <a:rPr lang="en-US" dirty="0" err="1"/>
              <a:t>Huzoor</a:t>
            </a:r>
            <a:r>
              <a:rPr lang="en-US" dirty="0"/>
              <a:t> (aba)</a:t>
            </a:r>
          </a:p>
        </p:txBody>
      </p:sp>
      <p:sp>
        <p:nvSpPr>
          <p:cNvPr id="3" name="Content Placeholder 2"/>
          <p:cNvSpPr>
            <a:spLocks noGrp="1"/>
          </p:cNvSpPr>
          <p:nvPr>
            <p:ph idx="1"/>
          </p:nvPr>
        </p:nvSpPr>
        <p:spPr>
          <a:xfrm>
            <a:off x="365760" y="1200151"/>
            <a:ext cx="8229600" cy="3394472"/>
          </a:xfrm>
        </p:spPr>
        <p:txBody>
          <a:bodyPr>
            <a:normAutofit fontScale="40000" lnSpcReduction="20000"/>
          </a:bodyPr>
          <a:lstStyle/>
          <a:p>
            <a:pPr marL="0" indent="0">
              <a:buNone/>
            </a:pPr>
            <a:endParaRPr lang="en-US" dirty="0" smtClean="0"/>
          </a:p>
          <a:p>
            <a:r>
              <a:rPr lang="en-US" dirty="0"/>
              <a:t>https://www.alislam.org/friday-sermon/2011-11-04.html</a:t>
            </a:r>
          </a:p>
          <a:p>
            <a:r>
              <a:rPr lang="en-US" dirty="0"/>
              <a:t/>
            </a:r>
            <a:br>
              <a:rPr lang="en-US" dirty="0"/>
            </a:br>
            <a:r>
              <a:rPr lang="en-US" sz="3800" dirty="0"/>
              <a:t>As an aside, </a:t>
            </a:r>
            <a:r>
              <a:rPr lang="en-US" sz="3800" dirty="0" err="1"/>
              <a:t>Hudhur</a:t>
            </a:r>
            <a:r>
              <a:rPr lang="en-US" sz="3800" dirty="0"/>
              <a:t> said there is no telling where the financial crisis will lead and how intense it will get. While there is no need panic, Ahmadis should definitely stock few days’ dry food supply at home at all times as a precautionary measure. </a:t>
            </a:r>
            <a:r>
              <a:rPr lang="en-US" sz="3800" dirty="0" err="1"/>
              <a:t>Hudhur</a:t>
            </a:r>
            <a:r>
              <a:rPr lang="en-US" sz="3800" dirty="0"/>
              <a:t> explained that underdeveloped countries are used to such situations and people make some provision or the other but here [in the West] people do not know what such a crisis entails. The last crisis they faced was in WWII and their new generation has no idea of what can come to pass. </a:t>
            </a:r>
            <a:r>
              <a:rPr lang="en-US" sz="3800" dirty="0" err="1"/>
              <a:t>Hudhur</a:t>
            </a:r>
            <a:r>
              <a:rPr lang="en-US" sz="3800" dirty="0"/>
              <a:t> said while taking the precautionary step of stocking some food supply, we should also pray that may God enable the world to </a:t>
            </a:r>
            <a:r>
              <a:rPr lang="en-US" sz="3800" dirty="0" smtClean="0"/>
              <a:t>recognize </a:t>
            </a:r>
            <a:r>
              <a:rPr lang="en-US" sz="3800" dirty="0"/>
              <a:t>their Creator and is saved from chastisement</a:t>
            </a:r>
            <a:r>
              <a:rPr lang="en-US" sz="3800" dirty="0" smtClean="0"/>
              <a:t>.</a:t>
            </a:r>
          </a:p>
          <a:p>
            <a:endParaRPr lang="en-US" sz="3800" dirty="0"/>
          </a:p>
          <a:p>
            <a:r>
              <a:rPr lang="en-US" sz="3800" dirty="0" err="1"/>
              <a:t>Dua</a:t>
            </a:r>
            <a:r>
              <a:rPr lang="en-US" sz="3800" dirty="0"/>
              <a:t> – Is the weapon of a believer – Remove stress, worry and anxiety ■ </a:t>
            </a:r>
            <a:endParaRPr lang="en-US" sz="3800" dirty="0"/>
          </a:p>
          <a:p>
            <a:endParaRPr lang="en-US" sz="3800" dirty="0"/>
          </a:p>
          <a:p>
            <a:r>
              <a:rPr lang="en-US" sz="3800" dirty="0"/>
              <a:t>Preparation </a:t>
            </a:r>
            <a:r>
              <a:rPr lang="en-US" sz="3800" dirty="0"/>
              <a:t>– Individual Level </a:t>
            </a:r>
            <a:r>
              <a:rPr lang="en-US" sz="3800" dirty="0" smtClean="0"/>
              <a:t>&amp; </a:t>
            </a:r>
            <a:r>
              <a:rPr lang="en-US" sz="3800" dirty="0" err="1"/>
              <a:t>Jamaat</a:t>
            </a:r>
            <a:r>
              <a:rPr lang="en-US" sz="3800" dirty="0"/>
              <a:t> Level </a:t>
            </a:r>
          </a:p>
          <a:p>
            <a:pPr marL="0" indent="0">
              <a:buNone/>
            </a:pPr>
            <a:endParaRPr lang="en-US" dirty="0"/>
          </a:p>
        </p:txBody>
      </p:sp>
    </p:spTree>
    <p:extLst>
      <p:ext uri="{BB962C8B-B14F-4D97-AF65-F5344CB8AC3E}">
        <p14:creationId xmlns:p14="http://schemas.microsoft.com/office/powerpoint/2010/main" val="663469540"/>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Awareness and Reaction</a:t>
            </a:r>
            <a:endParaRPr lang="en-US" dirty="0"/>
          </a:p>
        </p:txBody>
      </p:sp>
      <p:sp>
        <p:nvSpPr>
          <p:cNvPr id="3" name="Content Placeholder 2"/>
          <p:cNvSpPr>
            <a:spLocks noGrp="1"/>
          </p:cNvSpPr>
          <p:nvPr>
            <p:ph idx="1"/>
          </p:nvPr>
        </p:nvSpPr>
        <p:spPr/>
        <p:txBody>
          <a:bodyPr/>
          <a:lstStyle/>
          <a:p>
            <a:r>
              <a:rPr lang="en-US" dirty="0"/>
              <a:t>Are you on top </a:t>
            </a:r>
            <a:r>
              <a:rPr lang="en-US" dirty="0" smtClean="0"/>
              <a:t>of </a:t>
            </a:r>
            <a:r>
              <a:rPr lang="en-US" dirty="0"/>
              <a:t>current events? </a:t>
            </a:r>
            <a:endParaRPr lang="en-US" dirty="0" smtClean="0"/>
          </a:p>
          <a:p>
            <a:pPr lvl="0"/>
            <a:r>
              <a:rPr lang="en-US" dirty="0"/>
              <a:t>Are you taking the time to be aware of your surroundings? </a:t>
            </a:r>
            <a:endParaRPr lang="en-US" dirty="0" smtClean="0"/>
          </a:p>
          <a:p>
            <a:pPr lvl="0"/>
            <a:r>
              <a:rPr lang="en-US" dirty="0" smtClean="0"/>
              <a:t>Do you have presence of mind?</a:t>
            </a:r>
          </a:p>
          <a:p>
            <a:pPr lvl="0"/>
            <a:r>
              <a:rPr lang="en-US" dirty="0" smtClean="0"/>
              <a:t>Are you aware of present position of World &amp; problems against Jama’at</a:t>
            </a:r>
          </a:p>
          <a:p>
            <a:pPr lvl="0"/>
            <a:endParaRPr lang="en-US" dirty="0"/>
          </a:p>
          <a:p>
            <a:endParaRPr lang="en-US" dirty="0"/>
          </a:p>
        </p:txBody>
      </p:sp>
    </p:spTree>
    <p:extLst>
      <p:ext uri="{BB962C8B-B14F-4D97-AF65-F5344CB8AC3E}">
        <p14:creationId xmlns:p14="http://schemas.microsoft.com/office/powerpoint/2010/main" val="2045354621"/>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ission Gothic Thin"/>
                <a:cs typeface="Mission Gothic Thin"/>
              </a:rPr>
              <a:t>Scenario</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t>You returned home after school or work and saw in the news that a category I storm is approaching your </a:t>
            </a:r>
            <a:r>
              <a:rPr lang="en-US" dirty="0" err="1"/>
              <a:t>Majlis</a:t>
            </a:r>
            <a:r>
              <a:rPr lang="en-US" dirty="0"/>
              <a:t> in a week? </a:t>
            </a:r>
            <a:r>
              <a:rPr lang="en-US" dirty="0" smtClean="0"/>
              <a:t>What </a:t>
            </a:r>
            <a:r>
              <a:rPr lang="en-US" dirty="0"/>
              <a:t>will you </a:t>
            </a:r>
            <a:r>
              <a:rPr lang="en-US" dirty="0" smtClean="0"/>
              <a:t>do?</a:t>
            </a:r>
          </a:p>
          <a:p>
            <a:endParaRPr lang="en-US" dirty="0" smtClean="0"/>
          </a:p>
          <a:p>
            <a:pPr lvl="0">
              <a:spcBef>
                <a:spcPts val="0"/>
              </a:spcBef>
              <a:buNone/>
            </a:pPr>
            <a:r>
              <a:rPr lang="en-US" dirty="0"/>
              <a:t>1) Do nothing- You're too tired. Don't feel like doing anything but eating.</a:t>
            </a:r>
          </a:p>
          <a:p>
            <a:pPr lvl="0">
              <a:spcBef>
                <a:spcPts val="0"/>
              </a:spcBef>
              <a:buNone/>
            </a:pPr>
            <a:r>
              <a:rPr lang="en-US" dirty="0"/>
              <a:t>2) Talk to your family members about it but you're too sleepy tonight. You'll think about it later</a:t>
            </a:r>
          </a:p>
          <a:p>
            <a:pPr lvl="0">
              <a:spcBef>
                <a:spcPts val="0"/>
              </a:spcBef>
              <a:buNone/>
            </a:pPr>
            <a:r>
              <a:rPr lang="en-US" dirty="0"/>
              <a:t>3) Pray about it that may Allah save you, your loved ones and everyone else from the disaster</a:t>
            </a:r>
          </a:p>
          <a:p>
            <a:pPr lvl="0">
              <a:spcBef>
                <a:spcPts val="0"/>
              </a:spcBef>
              <a:buNone/>
            </a:pPr>
            <a:r>
              <a:rPr lang="en-US" dirty="0"/>
              <a:t>4) Prepare yourself immediately. Make a list of items needed for food and shelter. Consider a plan for evacuation if necessary. Call your relatives, local </a:t>
            </a:r>
            <a:r>
              <a:rPr lang="en-US" dirty="0" err="1"/>
              <a:t>qaid</a:t>
            </a:r>
            <a:r>
              <a:rPr lang="en-US" dirty="0"/>
              <a:t> sahib, </a:t>
            </a:r>
            <a:r>
              <a:rPr lang="en-US" dirty="0" err="1"/>
              <a:t>Jamaat</a:t>
            </a:r>
            <a:r>
              <a:rPr lang="en-US" dirty="0"/>
              <a:t> members, other khuddam and talk about it. If needed, establish a SAFE HOUSE. </a:t>
            </a:r>
          </a:p>
          <a:p>
            <a:pPr marL="0" indent="0">
              <a:buNone/>
            </a:pPr>
            <a:endParaRPr lang="en-US" dirty="0"/>
          </a:p>
        </p:txBody>
      </p:sp>
    </p:spTree>
    <p:extLst>
      <p:ext uri="{BB962C8B-B14F-4D97-AF65-F5344CB8AC3E}">
        <p14:creationId xmlns:p14="http://schemas.microsoft.com/office/powerpoint/2010/main" val="2247575502"/>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MKA has done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Sharing of detailed Guidelines with Khuddam</a:t>
            </a:r>
          </a:p>
          <a:p>
            <a:pPr lvl="1"/>
            <a:r>
              <a:rPr lang="en-US" dirty="0">
                <a:hlinkClick r:id="rId2"/>
              </a:rPr>
              <a:t>https://</a:t>
            </a:r>
            <a:r>
              <a:rPr lang="en-US" dirty="0" smtClean="0">
                <a:hlinkClick r:id="rId2"/>
              </a:rPr>
              <a:t>drive.google.com/folderview?id=0BwsGu0gqSKBbQlA3SnlWTXg5SjA&amp;usp=sharing</a:t>
            </a:r>
            <a:r>
              <a:rPr lang="en-US" dirty="0" smtClean="0"/>
              <a:t> </a:t>
            </a:r>
          </a:p>
          <a:p>
            <a:r>
              <a:rPr lang="en-US" dirty="0" smtClean="0"/>
              <a:t>All Qaideen and </a:t>
            </a:r>
            <a:r>
              <a:rPr lang="en-US" dirty="0" err="1" smtClean="0"/>
              <a:t>Nazmeen</a:t>
            </a:r>
            <a:r>
              <a:rPr lang="en-US" dirty="0" smtClean="0"/>
              <a:t> Umoomi are requested to use FEMA app for Weather Emergency alerts</a:t>
            </a:r>
          </a:p>
          <a:p>
            <a:r>
              <a:rPr lang="en-US" dirty="0" smtClean="0"/>
              <a:t>Emergency </a:t>
            </a:r>
            <a:r>
              <a:rPr lang="en-US" dirty="0"/>
              <a:t>food (MRE</a:t>
            </a:r>
            <a:r>
              <a:rPr lang="en-US" dirty="0" smtClean="0"/>
              <a:t>)/Food Buckets, </a:t>
            </a:r>
            <a:r>
              <a:rPr lang="en-US" dirty="0"/>
              <a:t>water filter kits, first aid kit, water storage (bottles or 55g gallon container) was provided to three </a:t>
            </a:r>
            <a:r>
              <a:rPr lang="en-US" dirty="0" smtClean="0"/>
              <a:t>majalis </a:t>
            </a:r>
            <a:r>
              <a:rPr lang="en-US" dirty="0"/>
              <a:t>from </a:t>
            </a:r>
            <a:r>
              <a:rPr lang="en-US" dirty="0" smtClean="0"/>
              <a:t>National MKA budget in </a:t>
            </a:r>
            <a:r>
              <a:rPr lang="en-US" b="1" dirty="0" smtClean="0"/>
              <a:t>2015</a:t>
            </a:r>
            <a:r>
              <a:rPr lang="en-US" dirty="0" smtClean="0"/>
              <a:t>: </a:t>
            </a:r>
            <a:r>
              <a:rPr lang="en-US" dirty="0"/>
              <a:t>CVA, </a:t>
            </a:r>
            <a:r>
              <a:rPr lang="en-US" dirty="0" smtClean="0"/>
              <a:t>Houston </a:t>
            </a:r>
            <a:r>
              <a:rPr lang="en-US" dirty="0"/>
              <a:t>North, </a:t>
            </a:r>
            <a:r>
              <a:rPr lang="en-US" dirty="0" smtClean="0"/>
              <a:t>Oshkosh </a:t>
            </a:r>
            <a:endParaRPr lang="en-US" dirty="0"/>
          </a:p>
        </p:txBody>
      </p:sp>
    </p:spTree>
    <p:extLst>
      <p:ext uri="{BB962C8B-B14F-4D97-AF65-F5344CB8AC3E}">
        <p14:creationId xmlns:p14="http://schemas.microsoft.com/office/powerpoint/2010/main" val="4276082240"/>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examples of Resources</a:t>
            </a:r>
            <a:endParaRPr lang="en-US" dirty="0"/>
          </a:p>
        </p:txBody>
      </p:sp>
      <p:sp>
        <p:nvSpPr>
          <p:cNvPr id="3" name="Content Placeholder 2"/>
          <p:cNvSpPr>
            <a:spLocks noGrp="1"/>
          </p:cNvSpPr>
          <p:nvPr>
            <p:ph idx="1"/>
          </p:nvPr>
        </p:nvSpPr>
        <p:spPr/>
        <p:txBody>
          <a:bodyPr/>
          <a:lstStyle/>
          <a:p>
            <a:r>
              <a:rPr lang="en-US" dirty="0" smtClean="0"/>
              <a:t>Guidelines from </a:t>
            </a:r>
            <a:r>
              <a:rPr lang="en-US" dirty="0" err="1" smtClean="0"/>
              <a:t>Huzur</a:t>
            </a:r>
            <a:r>
              <a:rPr lang="en-US" dirty="0" smtClean="0"/>
              <a:t> (aba)</a:t>
            </a:r>
          </a:p>
          <a:p>
            <a:r>
              <a:rPr lang="en-US" dirty="0" smtClean="0"/>
              <a:t>Jama’at Guidelines</a:t>
            </a:r>
          </a:p>
          <a:p>
            <a:r>
              <a:rPr lang="en-US" dirty="0" smtClean="0"/>
              <a:t>How to create local disaster preparedness management plan</a:t>
            </a:r>
          </a:p>
          <a:p>
            <a:r>
              <a:rPr lang="en-US" dirty="0"/>
              <a:t>Planning for Emergency Evacuations</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501195335"/>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202180" y="205979"/>
            <a:ext cx="4602480" cy="4815841"/>
          </a:xfrm>
          <a:prstGeom prst="rect">
            <a:avLst/>
          </a:prstGeom>
        </p:spPr>
      </p:pic>
    </p:spTree>
    <p:extLst>
      <p:ext uri="{BB962C8B-B14F-4D97-AF65-F5344CB8AC3E}">
        <p14:creationId xmlns:p14="http://schemas.microsoft.com/office/powerpoint/2010/main" val="406314360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par>
    </p:tnLst>
  </p:timing>
</p:sld>
</file>

<file path=ppt/theme/theme1.xml><?xml version="1.0" encoding="utf-8"?>
<a:theme xmlns:a="http://schemas.openxmlformats.org/drawingml/2006/main" name="Basic_MKA_Template_Dark">
  <a:themeElements>
    <a:clrScheme name="MKA">
      <a:dk1>
        <a:srgbClr val="333333"/>
      </a:dk1>
      <a:lt1>
        <a:sysClr val="window" lastClr="FFFFFF"/>
      </a:lt1>
      <a:dk2>
        <a:srgbClr val="3A494C"/>
      </a:dk2>
      <a:lt2>
        <a:srgbClr val="8AB1C7"/>
      </a:lt2>
      <a:accent1>
        <a:srgbClr val="912E2B"/>
      </a:accent1>
      <a:accent2>
        <a:srgbClr val="2D6481"/>
      </a:accent2>
      <a:accent3>
        <a:srgbClr val="866F55"/>
      </a:accent3>
      <a:accent4>
        <a:srgbClr val="3A494C"/>
      </a:accent4>
      <a:accent5>
        <a:srgbClr val="737CBA"/>
      </a:accent5>
      <a:accent6>
        <a:srgbClr val="8AB1C7"/>
      </a:accent6>
      <a:hlink>
        <a:srgbClr val="77C197"/>
      </a:hlink>
      <a:folHlink>
        <a:srgbClr val="737CB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3D6C7048C6E3F489FA2903C806C5F35" ma:contentTypeVersion="0" ma:contentTypeDescription="Create a new document." ma:contentTypeScope="" ma:versionID="66d7d7b6aa63f6a4cc4d4d5321243dc4">
  <xsd:schema xmlns:xsd="http://www.w3.org/2001/XMLSchema" xmlns:xs="http://www.w3.org/2001/XMLSchema" xmlns:p="http://schemas.microsoft.com/office/2006/metadata/properties" targetNamespace="http://schemas.microsoft.com/office/2006/metadata/properties" ma:root="true" ma:fieldsID="457725532b6d265d940f2b7c30a4b36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4080EA-8524-46CA-96EF-746FEE54FA93}">
  <ds:schemaRefs>
    <ds:schemaRef ds:uri="http://schemas.microsoft.com/sharepoint/v3/contenttype/forms"/>
  </ds:schemaRefs>
</ds:datastoreItem>
</file>

<file path=customXml/itemProps2.xml><?xml version="1.0" encoding="utf-8"?>
<ds:datastoreItem xmlns:ds="http://schemas.openxmlformats.org/officeDocument/2006/customXml" ds:itemID="{76D8C836-C619-4970-946D-26D8C1C9B85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91A4B877-D904-4ED3-8BE8-86DCCDCA2B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1891</TotalTime>
  <Words>1251</Words>
  <Application>Microsoft Office PowerPoint</Application>
  <PresentationFormat>On-screen Show (16:9)</PresentationFormat>
  <Paragraphs>82</Paragraphs>
  <Slides>14</Slides>
  <Notes>4</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3" baseType="lpstr">
      <vt:lpstr>Aleo Light</vt:lpstr>
      <vt:lpstr>Arial</vt:lpstr>
      <vt:lpstr>Calibri</vt:lpstr>
      <vt:lpstr>Maven Pro Light 300 Regular</vt:lpstr>
      <vt:lpstr>Maven Pro Regular</vt:lpstr>
      <vt:lpstr>Mission Gothic Thin</vt:lpstr>
      <vt:lpstr>Wingdings</vt:lpstr>
      <vt:lpstr>Basic_MKA_Template_Dark</vt:lpstr>
      <vt:lpstr>Acrobat Document</vt:lpstr>
      <vt:lpstr>MKA Umoomi Disaster Preparedness Activities </vt:lpstr>
      <vt:lpstr>Do you Recognize this?</vt:lpstr>
      <vt:lpstr>Mindset</vt:lpstr>
      <vt:lpstr>Words from our beloved Huzoor (aba)</vt:lpstr>
      <vt:lpstr>Awareness and Reaction</vt:lpstr>
      <vt:lpstr>Scenario</vt:lpstr>
      <vt:lpstr>What MKA has done</vt:lpstr>
      <vt:lpstr>Some examples of Resources</vt:lpstr>
      <vt:lpstr>PowerPoint Presentation</vt:lpstr>
      <vt:lpstr>PowerPoint Presentation</vt:lpstr>
      <vt:lpstr>What is happening in 2016</vt:lpstr>
      <vt:lpstr>Survival without Food and Water</vt:lpstr>
      <vt:lpstr>Emergency Food/Water Options </vt:lpstr>
      <vt:lpstr>Request for Prayers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Mohsin</dc:creator>
  <cp:lastModifiedBy>Ahmed</cp:lastModifiedBy>
  <cp:revision>86</cp:revision>
  <dcterms:created xsi:type="dcterms:W3CDTF">2013-09-11T05:50:54Z</dcterms:created>
  <dcterms:modified xsi:type="dcterms:W3CDTF">2016-04-09T17:26:55Z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0x01010033D6C7048C6E3F489FA2903C806C5F35</vt:lpwstr>
  </property>
</Properties>
</file>