
<file path=[Content_Types].xml><?xml version="1.0" encoding="utf-8"?>
<Types xmlns="http://schemas.openxmlformats.org/package/2006/content-types">
  <Default Extension="png" ContentType="image/png"/>
  <Default Extension="mp3" ContentType="audio/mpe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5" r:id="rId3"/>
    <p:sldId id="259" r:id="rId4"/>
    <p:sldId id="280" r:id="rId5"/>
    <p:sldId id="279" r:id="rId6"/>
    <p:sldId id="275" r:id="rId7"/>
    <p:sldId id="276" r:id="rId8"/>
    <p:sldId id="281" r:id="rId9"/>
    <p:sldId id="266"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1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97"/>
    <a:srgbClr val="737CBA"/>
    <a:srgbClr val="912E2B"/>
    <a:srgbClr val="8AB1C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67" autoAdjust="0"/>
    <p:restoredTop sz="86398" autoAdjust="0"/>
  </p:normalViewPr>
  <p:slideViewPr>
    <p:cSldViewPr snapToGrid="0" snapToObjects="1">
      <p:cViewPr varScale="1">
        <p:scale>
          <a:sx n="98" d="100"/>
          <a:sy n="98" d="100"/>
        </p:scale>
        <p:origin x="768"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4" d="100"/>
          <a:sy n="64" d="100"/>
        </p:scale>
        <p:origin x="-32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9B2C0-0CB6-754F-BF98-C66050ED9EB7}" type="datetimeFigureOut">
              <a:rPr lang="en-US" smtClean="0"/>
              <a:t>1/17/2017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1D71D-A8E1-5041-9B86-8518B39BA49A}" type="slidenum">
              <a:rPr lang="en-US" smtClean="0"/>
              <a:t>‹#›</a:t>
            </a:fld>
            <a:endParaRPr lang="en-US"/>
          </a:p>
        </p:txBody>
      </p:sp>
    </p:spTree>
    <p:extLst>
      <p:ext uri="{BB962C8B-B14F-4D97-AF65-F5344CB8AC3E}">
        <p14:creationId xmlns:p14="http://schemas.microsoft.com/office/powerpoint/2010/main" val="242648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8AB1C7"/>
                </a:solidFill>
                <a:latin typeface="Aleo Light"/>
                <a:cs typeface="Ale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53025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79872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8917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521224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aven Pro Light 300 Regular"/>
                <a:cs typeface="Maven Pro Light 300 Regula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77C197"/>
                </a:solidFill>
                <a:latin typeface="Aleo Light"/>
                <a:cs typeface="Ale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55043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4647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64913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92824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95936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64209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i="0">
                <a:latin typeface="Maven Pro Regular"/>
                <a:cs typeface="Maven Pro Regular"/>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b="0" i="0">
                <a:solidFill>
                  <a:srgbClr val="8AB1C7"/>
                </a:solidFill>
                <a:latin typeface="Aleo Light"/>
                <a:cs typeface="Ale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92302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Aleo Light"/>
                <a:cs typeface="Aleo Light"/>
              </a:defRPr>
            </a:lvl1pPr>
          </a:lstStyle>
          <a:p>
            <a:endParaRPr lang="en-US" dirty="0"/>
          </a:p>
        </p:txBody>
      </p:sp>
      <p:pic>
        <p:nvPicPr>
          <p:cNvPr id="7" name="Picture 6" descr="MKA_USA_Logo_WHITE_XLar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2288" y="4747921"/>
            <a:ext cx="1391711" cy="393976"/>
          </a:xfrm>
          <a:prstGeom prst="rect">
            <a:avLst/>
          </a:prstGeom>
        </p:spPr>
      </p:pic>
    </p:spTree>
    <p:extLst>
      <p:ext uri="{BB962C8B-B14F-4D97-AF65-F5344CB8AC3E}">
        <p14:creationId xmlns:p14="http://schemas.microsoft.com/office/powerpoint/2010/main" val="12768202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ctr" defTabSz="457200" rtl="0" eaLnBrk="1" latinLnBrk="0" hangingPunct="1">
        <a:spcBef>
          <a:spcPct val="0"/>
        </a:spcBef>
        <a:buNone/>
        <a:defRPr sz="4400" b="0" i="0" kern="1200">
          <a:solidFill>
            <a:schemeClr val="tx1"/>
          </a:solidFill>
          <a:latin typeface="Maven Pro Regular"/>
          <a:ea typeface="+mj-ea"/>
          <a:cs typeface="Maven Pr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ssion Gothic Thin"/>
          <a:ea typeface="+mn-ea"/>
          <a:cs typeface="Mission Gothic Thin"/>
        </a:defRPr>
      </a:lvl1pPr>
      <a:lvl2pPr marL="742950" indent="-285750" algn="l" defTabSz="457200" rtl="0" eaLnBrk="1" latinLnBrk="0" hangingPunct="1">
        <a:spcBef>
          <a:spcPct val="20000"/>
        </a:spcBef>
        <a:buFont typeface="Arial"/>
        <a:buChar char="–"/>
        <a:defRPr sz="2800" kern="1200">
          <a:solidFill>
            <a:schemeClr val="tx1"/>
          </a:solidFill>
          <a:latin typeface="Mission Gothic Thin"/>
          <a:ea typeface="+mn-ea"/>
          <a:cs typeface="Mission Gothic Thin"/>
        </a:defRPr>
      </a:lvl2pPr>
      <a:lvl3pPr marL="1143000" indent="-228600" algn="l" defTabSz="457200" rtl="0" eaLnBrk="1" latinLnBrk="0" hangingPunct="1">
        <a:spcBef>
          <a:spcPct val="20000"/>
        </a:spcBef>
        <a:buFont typeface="Arial"/>
        <a:buChar char="•"/>
        <a:defRPr sz="2400" kern="1200">
          <a:solidFill>
            <a:schemeClr val="tx1"/>
          </a:solidFill>
          <a:latin typeface="Mission Gothic Thin"/>
          <a:ea typeface="+mn-ea"/>
          <a:cs typeface="Mission Gothic Thin"/>
        </a:defRPr>
      </a:lvl3pPr>
      <a:lvl4pPr marL="16002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4pPr>
      <a:lvl5pPr marL="20574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7.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hyperlink" Target="https://twitter.com/MKA_fi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5.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hyperlink" Target="mailto:bilal.raja@mkausa.org" TargetMode="Externa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mailto:Rahman.nasir@mkausa.org" TargetMode="External"/><Relationship Id="rId5" Type="http://schemas.openxmlformats.org/officeDocument/2006/relationships/hyperlink" Target="mailto:usman.jamil@mkausa.org" TargetMode="External"/><Relationship Id="rId4" Type="http://schemas.openxmlformats.org/officeDocument/2006/relationships/hyperlink" Target="https://www.alislam.org/library/books/Steps-to-Exercise.pdf" TargetMode="Externa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060" y="169903"/>
            <a:ext cx="8574932" cy="1489214"/>
          </a:xfrm>
        </p:spPr>
        <p:txBody>
          <a:bodyPr>
            <a:normAutofit/>
          </a:bodyPr>
          <a:lstStyle/>
          <a:p>
            <a:r>
              <a:rPr lang="en-US" dirty="0" err="1" smtClean="0"/>
              <a:t>Sehate</a:t>
            </a:r>
            <a:r>
              <a:rPr lang="en-US" dirty="0" smtClean="0"/>
              <a:t>-e-</a:t>
            </a:r>
            <a:r>
              <a:rPr lang="en-US" dirty="0" err="1" smtClean="0"/>
              <a:t>Jismani</a:t>
            </a:r>
            <a:endParaRPr lang="en-US" dirty="0"/>
          </a:p>
        </p:txBody>
      </p:sp>
      <p:sp>
        <p:nvSpPr>
          <p:cNvPr id="3" name="Subtitle 2"/>
          <p:cNvSpPr>
            <a:spLocks noGrp="1"/>
          </p:cNvSpPr>
          <p:nvPr>
            <p:ph type="subTitle" idx="1"/>
          </p:nvPr>
        </p:nvSpPr>
        <p:spPr>
          <a:xfrm>
            <a:off x="1371600" y="3359923"/>
            <a:ext cx="6400800" cy="1314450"/>
          </a:xfrm>
        </p:spPr>
        <p:txBody>
          <a:bodyPr/>
          <a:lstStyle/>
          <a:p>
            <a:endParaRPr lang="en-US" dirty="0" smtClean="0"/>
          </a:p>
          <a:p>
            <a:r>
              <a:rPr lang="en-US" dirty="0" smtClean="0"/>
              <a:t>Department Plans 2016-17</a:t>
            </a:r>
          </a:p>
        </p:txBody>
      </p:sp>
      <p:pic>
        <p:nvPicPr>
          <p:cNvPr id="5" name="Picture 4" descr="F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997" y="1405233"/>
            <a:ext cx="2107955" cy="952796"/>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804945" y="2571750"/>
            <a:ext cx="5943600" cy="1189990"/>
          </a:xfrm>
          <a:prstGeom prst="rect">
            <a:avLst/>
          </a:prstGeom>
        </p:spPr>
      </p:pic>
      <p:pic>
        <p:nvPicPr>
          <p:cNvPr id="4"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54429" y="795633"/>
            <a:ext cx="609600" cy="609600"/>
          </a:xfrm>
          <a:prstGeom prst="rect">
            <a:avLst/>
          </a:prstGeom>
        </p:spPr>
      </p:pic>
    </p:spTree>
    <p:extLst>
      <p:ext uri="{BB962C8B-B14F-4D97-AF65-F5344CB8AC3E}">
        <p14:creationId xmlns:p14="http://schemas.microsoft.com/office/powerpoint/2010/main" val="20034461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8"/>
        <p14:stopEvt time="17311"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1" y="61347"/>
            <a:ext cx="8077199" cy="871538"/>
          </a:xfrm>
        </p:spPr>
        <p:txBody>
          <a:bodyPr>
            <a:normAutofit/>
          </a:bodyPr>
          <a:lstStyle/>
          <a:p>
            <a:pPr algn="ctr"/>
            <a:r>
              <a:rPr lang="en-US" sz="4400" dirty="0" smtClean="0"/>
              <a:t>Constitution</a:t>
            </a:r>
            <a:endParaRPr lang="en-US" sz="4400" dirty="0"/>
          </a:p>
        </p:txBody>
      </p:sp>
      <p:sp>
        <p:nvSpPr>
          <p:cNvPr id="8" name="Title 1"/>
          <p:cNvSpPr txBox="1">
            <a:spLocks/>
          </p:cNvSpPr>
          <p:nvPr/>
        </p:nvSpPr>
        <p:spPr>
          <a:xfrm>
            <a:off x="0" y="4704735"/>
            <a:ext cx="2153265" cy="4387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i="0" kern="1200">
                <a:solidFill>
                  <a:schemeClr val="tx1"/>
                </a:solidFill>
                <a:latin typeface="Maven Pro Regular"/>
                <a:ea typeface="+mj-ea"/>
                <a:cs typeface="Maven Pro Regular"/>
              </a:defRPr>
            </a:lvl1pPr>
          </a:lstStyle>
          <a:p>
            <a:r>
              <a:rPr lang="en-US" dirty="0" err="1" smtClean="0"/>
              <a:t>Sehat</a:t>
            </a:r>
            <a:r>
              <a:rPr lang="en-US" dirty="0" smtClean="0"/>
              <a:t>-e-</a:t>
            </a:r>
            <a:r>
              <a:rPr lang="en-US" dirty="0" err="1" smtClean="0"/>
              <a:t>jismani</a:t>
            </a:r>
            <a:endParaRPr lang="en-US" dirty="0"/>
          </a:p>
        </p:txBody>
      </p:sp>
      <p:sp>
        <p:nvSpPr>
          <p:cNvPr id="11" name="TextBox 10"/>
          <p:cNvSpPr txBox="1"/>
          <p:nvPr/>
        </p:nvSpPr>
        <p:spPr>
          <a:xfrm>
            <a:off x="457201" y="1076325"/>
            <a:ext cx="8583561" cy="3108543"/>
          </a:xfrm>
          <a:prstGeom prst="rect">
            <a:avLst/>
          </a:prstGeom>
          <a:noFill/>
        </p:spPr>
        <p:txBody>
          <a:bodyPr wrap="square" rtlCol="0">
            <a:spAutoFit/>
          </a:bodyPr>
          <a:lstStyle/>
          <a:p>
            <a:pPr marL="457200" indent="-457200">
              <a:buFontTx/>
              <a:buChar char="-"/>
            </a:pPr>
            <a:r>
              <a:rPr lang="en-US" sz="2800" dirty="0" err="1" smtClean="0"/>
              <a:t>Nazim</a:t>
            </a:r>
            <a:r>
              <a:rPr lang="en-US" sz="2800" dirty="0" smtClean="0"/>
              <a:t> </a:t>
            </a:r>
            <a:r>
              <a:rPr lang="en-US" sz="2800" dirty="0" err="1"/>
              <a:t>Sehat</a:t>
            </a:r>
            <a:r>
              <a:rPr lang="en-US" sz="2800" dirty="0"/>
              <a:t> </a:t>
            </a:r>
            <a:r>
              <a:rPr lang="en-US" sz="2800" dirty="0" err="1"/>
              <a:t>Jismani</a:t>
            </a:r>
            <a:r>
              <a:rPr lang="en-US" sz="2800" dirty="0"/>
              <a:t> shall adopt plans concerning general health, and impart important information in this respect to the members of the </a:t>
            </a:r>
            <a:r>
              <a:rPr lang="en-US" sz="2800" dirty="0" err="1"/>
              <a:t>Jama`at</a:t>
            </a:r>
            <a:r>
              <a:rPr lang="en-US" sz="2800" dirty="0"/>
              <a:t>.</a:t>
            </a:r>
            <a:br>
              <a:rPr lang="en-US" sz="2800" dirty="0"/>
            </a:br>
            <a:endParaRPr lang="en-US" sz="2800" dirty="0" smtClean="0"/>
          </a:p>
          <a:p>
            <a:pPr marL="457200" indent="-457200">
              <a:buFontTx/>
              <a:buChar char="-"/>
            </a:pPr>
            <a:r>
              <a:rPr lang="en-US" sz="2800" dirty="0" smtClean="0"/>
              <a:t>The department </a:t>
            </a:r>
            <a:r>
              <a:rPr lang="en-US" sz="2800" dirty="0"/>
              <a:t>shall endeavor to introduce different sports and physical exercises among the members of the </a:t>
            </a:r>
            <a:r>
              <a:rPr lang="en-US" sz="2800" dirty="0" err="1"/>
              <a:t>Jama`at</a:t>
            </a:r>
            <a:r>
              <a:rPr lang="en-US" sz="2800" dirty="0"/>
              <a:t>.</a:t>
            </a:r>
          </a:p>
        </p:txBody>
      </p:sp>
      <p:pic>
        <p:nvPicPr>
          <p:cNvPr id="6" name="Picture 5" descr="F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3"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128600954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12"/>
        <p14:stopEvt time="1054" objId="12"/>
        <p14:playEvt time="7315" objId="12"/>
        <p14:stopEvt time="10343" objId="1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4400" dirty="0" smtClean="0"/>
              <a:t>Local Tasks</a:t>
            </a:r>
            <a:endParaRPr lang="en-US" sz="4400" dirty="0"/>
          </a:p>
        </p:txBody>
      </p:sp>
      <p:sp>
        <p:nvSpPr>
          <p:cNvPr id="11" name="TextBox 10"/>
          <p:cNvSpPr txBox="1"/>
          <p:nvPr/>
        </p:nvSpPr>
        <p:spPr>
          <a:xfrm>
            <a:off x="353961" y="1164044"/>
            <a:ext cx="8583561" cy="5324535"/>
          </a:xfrm>
          <a:prstGeom prst="rect">
            <a:avLst/>
          </a:prstGeom>
          <a:noFill/>
        </p:spPr>
        <p:txBody>
          <a:bodyPr wrap="square" rtlCol="0">
            <a:spAutoFit/>
          </a:bodyPr>
          <a:lstStyle/>
          <a:p>
            <a:r>
              <a:rPr lang="en-US" sz="2400" b="1" dirty="0" smtClean="0"/>
              <a:t>TASK #1</a:t>
            </a:r>
            <a:r>
              <a:rPr lang="en-US" sz="2400" b="1" dirty="0"/>
              <a:t> </a:t>
            </a:r>
            <a:endParaRPr lang="en-US" sz="2400" b="1" dirty="0" smtClean="0"/>
          </a:p>
          <a:p>
            <a:pPr marL="342900" indent="-342900">
              <a:buFont typeface="Arial" panose="020B0604020202020204" pitchFamily="34" charset="0"/>
              <a:buChar char="•"/>
            </a:pPr>
            <a:r>
              <a:rPr lang="en-US" sz="2400" dirty="0" smtClean="0"/>
              <a:t>Organize </a:t>
            </a:r>
            <a:r>
              <a:rPr lang="en-US" sz="2400" dirty="0"/>
              <a:t>at least 1 </a:t>
            </a:r>
            <a:r>
              <a:rPr lang="en-US" sz="2400" b="1" dirty="0">
                <a:solidFill>
                  <a:srgbClr val="FF0000"/>
                </a:solidFill>
              </a:rPr>
              <a:t>Survival Sport</a:t>
            </a:r>
            <a:r>
              <a:rPr lang="en-US" sz="2400" dirty="0">
                <a:solidFill>
                  <a:srgbClr val="FF0000"/>
                </a:solidFill>
              </a:rPr>
              <a:t> </a:t>
            </a:r>
            <a:r>
              <a:rPr lang="en-US" sz="2400" dirty="0"/>
              <a:t>this year. </a:t>
            </a:r>
            <a:endParaRPr lang="en-US" sz="2400" dirty="0" smtClean="0"/>
          </a:p>
          <a:p>
            <a:pPr marL="800100" lvl="1" indent="-342900">
              <a:buFont typeface="Arial" panose="020B0604020202020204" pitchFamily="34" charset="0"/>
              <a:buChar char="•"/>
            </a:pPr>
            <a:r>
              <a:rPr lang="en-US" dirty="0" smtClean="0"/>
              <a:t>Survival </a:t>
            </a:r>
            <a:r>
              <a:rPr lang="en-US" dirty="0"/>
              <a:t>Sports include but not limited to: Horseback riding, survival training, archery, shooting, fishing, outdoor skills(camping, fire-building, tent, etc..).    </a:t>
            </a:r>
            <a:endParaRPr lang="en-US" dirty="0" smtClean="0"/>
          </a:p>
          <a:p>
            <a:pPr marL="800100" lvl="1" indent="-342900">
              <a:buFont typeface="Arial" panose="020B0604020202020204" pitchFamily="34" charset="0"/>
              <a:buChar char="•"/>
            </a:pPr>
            <a:r>
              <a:rPr lang="en-US" dirty="0" smtClean="0"/>
              <a:t>Work </a:t>
            </a:r>
            <a:r>
              <a:rPr lang="en-US" dirty="0"/>
              <a:t>with your Regional </a:t>
            </a:r>
            <a:r>
              <a:rPr lang="en-US" dirty="0" err="1"/>
              <a:t>Qaid</a:t>
            </a:r>
            <a:r>
              <a:rPr lang="en-US" dirty="0"/>
              <a:t> and other local </a:t>
            </a:r>
            <a:r>
              <a:rPr lang="en-US" dirty="0" err="1"/>
              <a:t>Nazim</a:t>
            </a:r>
            <a:r>
              <a:rPr lang="en-US" dirty="0"/>
              <a:t> </a:t>
            </a:r>
            <a:r>
              <a:rPr lang="en-US" dirty="0" err="1"/>
              <a:t>Sehat</a:t>
            </a:r>
            <a:r>
              <a:rPr lang="en-US" dirty="0"/>
              <a:t>-e-</a:t>
            </a:r>
            <a:r>
              <a:rPr lang="en-US" dirty="0" err="1"/>
              <a:t>jismani’s</a:t>
            </a:r>
            <a:r>
              <a:rPr lang="en-US" dirty="0"/>
              <a:t> to </a:t>
            </a:r>
            <a:r>
              <a:rPr lang="en-US" dirty="0" smtClean="0"/>
              <a:t>plan your event.  </a:t>
            </a:r>
            <a:r>
              <a:rPr lang="en-US" dirty="0"/>
              <a:t>Contact National </a:t>
            </a:r>
            <a:r>
              <a:rPr lang="en-US" dirty="0" err="1"/>
              <a:t>SEJ</a:t>
            </a:r>
            <a:r>
              <a:rPr lang="en-US" dirty="0"/>
              <a:t> Team for any help needed</a:t>
            </a:r>
            <a:r>
              <a:rPr lang="en-US" dirty="0" smtClean="0"/>
              <a:t>. </a:t>
            </a:r>
          </a:p>
          <a:p>
            <a:pPr marL="342900" indent="-342900">
              <a:buFont typeface="Arial" panose="020B0604020202020204" pitchFamily="34" charset="0"/>
              <a:buChar char="•"/>
            </a:pPr>
            <a:r>
              <a:rPr lang="en-US" sz="2400" b="1" dirty="0" smtClean="0"/>
              <a:t>Funding</a:t>
            </a:r>
          </a:p>
          <a:p>
            <a:pPr marL="800100" lvl="1" indent="-342900">
              <a:buFont typeface="Arial" panose="020B0604020202020204" pitchFamily="34" charset="0"/>
              <a:buChar char="•"/>
            </a:pPr>
            <a:r>
              <a:rPr lang="en-US" sz="1600" dirty="0" smtClean="0"/>
              <a:t>Coincides </a:t>
            </a:r>
            <a:r>
              <a:rPr lang="en-US" sz="1600" dirty="0"/>
              <a:t>with the </a:t>
            </a:r>
            <a:r>
              <a:rPr lang="en-US" sz="1600" dirty="0" err="1"/>
              <a:t>Jammat</a:t>
            </a:r>
            <a:r>
              <a:rPr lang="en-US" sz="1600" dirty="0"/>
              <a:t> </a:t>
            </a:r>
            <a:r>
              <a:rPr lang="en-US" sz="1600" dirty="0" smtClean="0"/>
              <a:t>USA - National </a:t>
            </a:r>
            <a:r>
              <a:rPr lang="en-US" sz="1600" dirty="0" err="1"/>
              <a:t>Amila</a:t>
            </a:r>
            <a:r>
              <a:rPr lang="en-US" sz="1600" dirty="0"/>
              <a:t> approved </a:t>
            </a:r>
            <a:r>
              <a:rPr lang="en-US" sz="1600" dirty="0" err="1"/>
              <a:t>Shura</a:t>
            </a:r>
            <a:r>
              <a:rPr lang="en-US" sz="1600" dirty="0"/>
              <a:t> proposal in which local presidents have been given funding to use towards monthly activities in which Ahmadi Youth can come together and foster an environment of brotherhood along with countering the influence of drugs, alcohol, and marijuana use on our youth.</a:t>
            </a:r>
            <a:endParaRPr lang="en-US" sz="1600" b="1" dirty="0" smtClean="0"/>
          </a:p>
          <a:p>
            <a:endParaRPr lang="en-US" sz="2400" b="1" dirty="0"/>
          </a:p>
          <a:p>
            <a:endParaRPr lang="en-US" sz="2400" b="1" dirty="0"/>
          </a:p>
          <a:p>
            <a:pPr marL="914400" lvl="1" indent="-457200">
              <a:buFontTx/>
              <a:buChar char="-"/>
            </a:pPr>
            <a:endParaRPr lang="en-US" sz="2800" b="1" dirty="0" smtClean="0"/>
          </a:p>
          <a:p>
            <a:r>
              <a:rPr lang="en-US" sz="2800" dirty="0"/>
              <a:t/>
            </a:r>
            <a:br>
              <a:rPr lang="en-US" sz="2800" dirty="0"/>
            </a:br>
            <a:endParaRPr lang="en-US" sz="2800" dirty="0"/>
          </a:p>
        </p:txBody>
      </p:sp>
      <p:pic>
        <p:nvPicPr>
          <p:cNvPr id="5" name="Picture 4" descr="F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517" y="2138499"/>
            <a:ext cx="807450" cy="82843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7690" y="1275171"/>
            <a:ext cx="596559" cy="59655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7812" y="2744738"/>
            <a:ext cx="816316" cy="659943"/>
          </a:xfrm>
          <a:prstGeom prst="rect">
            <a:avLst/>
          </a:prstGeom>
        </p:spPr>
      </p:pic>
      <p:pic>
        <p:nvPicPr>
          <p:cNvPr id="3"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98144838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3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4400" dirty="0" smtClean="0"/>
              <a:t>Local Tasks</a:t>
            </a:r>
            <a:endParaRPr lang="en-US" sz="4400" dirty="0"/>
          </a:p>
        </p:txBody>
      </p:sp>
      <p:sp>
        <p:nvSpPr>
          <p:cNvPr id="11" name="TextBox 10"/>
          <p:cNvSpPr txBox="1"/>
          <p:nvPr/>
        </p:nvSpPr>
        <p:spPr>
          <a:xfrm>
            <a:off x="353961" y="1164044"/>
            <a:ext cx="8583561" cy="4708981"/>
          </a:xfrm>
          <a:prstGeom prst="rect">
            <a:avLst/>
          </a:prstGeom>
          <a:noFill/>
        </p:spPr>
        <p:txBody>
          <a:bodyPr wrap="square" rtlCol="0">
            <a:spAutoFit/>
          </a:bodyPr>
          <a:lstStyle/>
          <a:p>
            <a:r>
              <a:rPr lang="en-US" sz="2400" b="1" dirty="0" smtClean="0"/>
              <a:t>TASK #2 </a:t>
            </a:r>
          </a:p>
          <a:p>
            <a:pPr marL="342900" indent="-342900">
              <a:buFont typeface="Arial" panose="020B0604020202020204" pitchFamily="34" charset="0"/>
              <a:buChar char="•"/>
            </a:pPr>
            <a:r>
              <a:rPr lang="en-US" sz="2400" dirty="0" smtClean="0"/>
              <a:t>Organize </a:t>
            </a:r>
            <a:r>
              <a:rPr lang="en-US" sz="2400" dirty="0"/>
              <a:t>at least 1 </a:t>
            </a:r>
            <a:r>
              <a:rPr lang="en-US" sz="2400" b="1" dirty="0" smtClean="0">
                <a:solidFill>
                  <a:srgbClr val="FF0000"/>
                </a:solidFill>
              </a:rPr>
              <a:t>Sporting Event </a:t>
            </a:r>
            <a:r>
              <a:rPr lang="en-US" sz="2400" dirty="0" smtClean="0"/>
              <a:t>each month</a:t>
            </a:r>
          </a:p>
          <a:p>
            <a:pPr marL="800100" lvl="1" indent="-342900">
              <a:buFont typeface="Arial" panose="020B0604020202020204" pitchFamily="34" charset="0"/>
              <a:buChar char="•"/>
            </a:pPr>
            <a:r>
              <a:rPr lang="en-US" sz="2400" dirty="0" smtClean="0"/>
              <a:t>Create an online survey to determine what type of activities your local or regional </a:t>
            </a:r>
            <a:r>
              <a:rPr lang="en-US" sz="2400" dirty="0" err="1" smtClean="0"/>
              <a:t>Khuddam</a:t>
            </a:r>
            <a:r>
              <a:rPr lang="en-US" sz="2400" dirty="0" smtClean="0"/>
              <a:t> are interested in.   </a:t>
            </a:r>
          </a:p>
          <a:p>
            <a:pPr marL="800100" lvl="1" indent="-342900">
              <a:buFont typeface="Arial" panose="020B0604020202020204" pitchFamily="34" charset="0"/>
              <a:buChar char="•"/>
            </a:pPr>
            <a:r>
              <a:rPr lang="en-US" sz="2400" dirty="0" smtClean="0"/>
              <a:t>Consistently plan, organize and lead a recreational event for your local </a:t>
            </a:r>
            <a:r>
              <a:rPr lang="en-US" sz="2400" dirty="0" err="1" smtClean="0"/>
              <a:t>Majalis</a:t>
            </a:r>
            <a:r>
              <a:rPr lang="en-US" sz="2400" dirty="0" smtClean="0"/>
              <a:t>’. </a:t>
            </a:r>
          </a:p>
          <a:p>
            <a:pPr marL="342900" indent="-342900">
              <a:buFont typeface="Arial" panose="020B0604020202020204" pitchFamily="34" charset="0"/>
              <a:buChar char="•"/>
            </a:pPr>
            <a:endParaRPr lang="en-US" sz="2400" b="1" dirty="0" smtClean="0"/>
          </a:p>
          <a:p>
            <a:endParaRPr lang="en-US" sz="2400" b="1" dirty="0"/>
          </a:p>
          <a:p>
            <a:endParaRPr lang="en-US" sz="2400" b="1" dirty="0"/>
          </a:p>
          <a:p>
            <a:pPr marL="914400" lvl="1" indent="-457200">
              <a:buFontTx/>
              <a:buChar char="-"/>
            </a:pPr>
            <a:endParaRPr lang="en-US" sz="2800" b="1" dirty="0" smtClean="0"/>
          </a:p>
          <a:p>
            <a:r>
              <a:rPr lang="en-US" sz="2800" dirty="0"/>
              <a:t/>
            </a:r>
            <a:br>
              <a:rPr lang="en-US" sz="2800" dirty="0"/>
            </a:br>
            <a:endParaRPr lang="en-US" sz="2800" dirty="0"/>
          </a:p>
        </p:txBody>
      </p:sp>
      <p:pic>
        <p:nvPicPr>
          <p:cNvPr id="5" name="Picture 4" descr="F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334" y="3511742"/>
            <a:ext cx="1664181" cy="13812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888" y="3550680"/>
            <a:ext cx="2083677" cy="1382173"/>
          </a:xfrm>
          <a:prstGeom prst="rect">
            <a:avLst/>
          </a:prstGeom>
        </p:spPr>
      </p:pic>
      <p:pic>
        <p:nvPicPr>
          <p:cNvPr id="6" name="Slide 4 (v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412821272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3961" y="2029807"/>
            <a:ext cx="8583561" cy="4462760"/>
          </a:xfrm>
          <a:prstGeom prst="rect">
            <a:avLst/>
          </a:prstGeom>
          <a:noFill/>
        </p:spPr>
        <p:txBody>
          <a:bodyPr wrap="square" rtlCol="0">
            <a:spAutoFit/>
          </a:bodyPr>
          <a:lstStyle/>
          <a:p>
            <a:r>
              <a:rPr lang="en-US" sz="2400" b="1" dirty="0" smtClean="0"/>
              <a:t>TASK #3 </a:t>
            </a:r>
          </a:p>
          <a:p>
            <a:pPr marL="342900" indent="-342900">
              <a:buFont typeface="Arial" panose="020B0604020202020204" pitchFamily="34" charset="0"/>
              <a:buChar char="•"/>
            </a:pPr>
            <a:r>
              <a:rPr lang="en-US" sz="2400" dirty="0" smtClean="0"/>
              <a:t>Organize </a:t>
            </a:r>
            <a:r>
              <a:rPr lang="en-US" sz="2400" dirty="0"/>
              <a:t>at least 1 “Pray Healthy” event each month in which the local </a:t>
            </a:r>
            <a:r>
              <a:rPr lang="en-US" sz="2400" dirty="0" err="1"/>
              <a:t>Sehat</a:t>
            </a:r>
            <a:r>
              <a:rPr lang="en-US" sz="2400" dirty="0"/>
              <a:t>-e-</a:t>
            </a:r>
            <a:r>
              <a:rPr lang="en-US" sz="2400" dirty="0" err="1"/>
              <a:t>jismani</a:t>
            </a:r>
            <a:r>
              <a:rPr lang="en-US" sz="2400" dirty="0"/>
              <a:t> will be tasked to complete one of the following options:</a:t>
            </a:r>
          </a:p>
          <a:p>
            <a:pPr marL="1371600" lvl="2" indent="-457200">
              <a:buFont typeface="+mj-lt"/>
              <a:buAutoNum type="arabicPeriod"/>
            </a:pPr>
            <a:r>
              <a:rPr lang="en-US" sz="2000" dirty="0" smtClean="0"/>
              <a:t>Serve </a:t>
            </a:r>
            <a:r>
              <a:rPr lang="en-US" sz="2000" dirty="0"/>
              <a:t>or prepare Healthy Snacks or Meals after </a:t>
            </a:r>
            <a:r>
              <a:rPr lang="en-US" sz="2000" dirty="0" err="1"/>
              <a:t>Salat</a:t>
            </a:r>
            <a:endParaRPr lang="en-US" sz="2000" dirty="0"/>
          </a:p>
          <a:p>
            <a:pPr marL="1371600" lvl="2" indent="-457200">
              <a:buFont typeface="+mj-lt"/>
              <a:buAutoNum type="arabicPeriod"/>
            </a:pPr>
            <a:r>
              <a:rPr lang="en-US" sz="2000" dirty="0"/>
              <a:t>Give a presentation on Health &amp;/or Islamic Hygiene.  </a:t>
            </a:r>
            <a:r>
              <a:rPr lang="en-US" sz="1400" dirty="0"/>
              <a:t>(National </a:t>
            </a:r>
            <a:r>
              <a:rPr lang="en-US" sz="1400" dirty="0" err="1" smtClean="0"/>
              <a:t>SEJ</a:t>
            </a:r>
            <a:r>
              <a:rPr lang="en-US" sz="1400" dirty="0" smtClean="0"/>
              <a:t> Dept</a:t>
            </a:r>
            <a:r>
              <a:rPr lang="en-US" sz="1400" dirty="0"/>
              <a:t>. can provide resources to use or feel free to research and share on your own)</a:t>
            </a:r>
            <a:endParaRPr lang="en-US" sz="2000" dirty="0"/>
          </a:p>
          <a:p>
            <a:pPr marL="1371600" lvl="2" indent="-457200">
              <a:buFont typeface="+mj-lt"/>
              <a:buAutoNum type="arabicPeriod"/>
            </a:pPr>
            <a:r>
              <a:rPr lang="en-US" sz="2000" dirty="0"/>
              <a:t>Organize a </a:t>
            </a:r>
            <a:r>
              <a:rPr lang="en-US" sz="2000" dirty="0" err="1"/>
              <a:t>Fajr</a:t>
            </a:r>
            <a:r>
              <a:rPr lang="en-US" sz="2000" dirty="0"/>
              <a:t> Fit Event</a:t>
            </a:r>
          </a:p>
          <a:p>
            <a:endParaRPr lang="en-US" sz="2000" b="1" dirty="0"/>
          </a:p>
          <a:p>
            <a:endParaRPr lang="en-US" sz="2000" b="1" dirty="0"/>
          </a:p>
          <a:p>
            <a:pPr marL="914400" lvl="1" indent="-457200">
              <a:buFontTx/>
              <a:buChar char="-"/>
            </a:pPr>
            <a:endParaRPr lang="en-US" sz="2400" b="1" dirty="0" smtClean="0"/>
          </a:p>
          <a:p>
            <a:r>
              <a:rPr lang="en-US" sz="2400" dirty="0"/>
              <a:t/>
            </a:r>
            <a:br>
              <a:rPr lang="en-US" sz="2400" dirty="0"/>
            </a:br>
            <a:endParaRPr lang="en-US" sz="2400" dirty="0"/>
          </a:p>
        </p:txBody>
      </p:sp>
      <p:pic>
        <p:nvPicPr>
          <p:cNvPr id="5" name="Picture 4" descr="F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397" y="472868"/>
            <a:ext cx="4402665" cy="2164183"/>
          </a:xfrm>
          <a:prstGeom prst="rect">
            <a:avLst/>
          </a:prstGeom>
        </p:spPr>
      </p:pic>
      <p:pic>
        <p:nvPicPr>
          <p:cNvPr id="2"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132239129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158712"/>
            <a:ext cx="6695768" cy="871538"/>
          </a:xfrm>
        </p:spPr>
        <p:txBody>
          <a:bodyPr>
            <a:noAutofit/>
          </a:bodyPr>
          <a:lstStyle/>
          <a:p>
            <a:pPr algn="ctr"/>
            <a:r>
              <a:rPr lang="en-US" sz="4400" dirty="0" smtClean="0"/>
              <a:t>Local Tasks </a:t>
            </a:r>
            <a:r>
              <a:rPr lang="en-US" sz="1600" dirty="0" smtClean="0"/>
              <a:t>cont’d…</a:t>
            </a:r>
            <a:endParaRPr lang="en-US" sz="4400" dirty="0"/>
          </a:p>
        </p:txBody>
      </p:sp>
      <p:sp>
        <p:nvSpPr>
          <p:cNvPr id="11" name="TextBox 10"/>
          <p:cNvSpPr txBox="1"/>
          <p:nvPr/>
        </p:nvSpPr>
        <p:spPr>
          <a:xfrm>
            <a:off x="353961" y="1026975"/>
            <a:ext cx="8583561" cy="5139869"/>
          </a:xfrm>
          <a:prstGeom prst="rect">
            <a:avLst/>
          </a:prstGeom>
          <a:noFill/>
        </p:spPr>
        <p:txBody>
          <a:bodyPr wrap="square" rtlCol="0">
            <a:spAutoFit/>
          </a:bodyPr>
          <a:lstStyle/>
          <a:p>
            <a:r>
              <a:rPr lang="en-US" sz="2400" b="1" dirty="0" smtClean="0"/>
              <a:t>Task #4</a:t>
            </a:r>
            <a:endParaRPr lang="en-US" sz="2400" b="1" dirty="0"/>
          </a:p>
          <a:p>
            <a:pPr marL="342900" indent="-342900">
              <a:buFont typeface="Arial" panose="020B0604020202020204" pitchFamily="34" charset="0"/>
              <a:buChar char="•"/>
            </a:pPr>
            <a:r>
              <a:rPr lang="en-US" sz="2400" b="1" dirty="0" smtClean="0"/>
              <a:t> </a:t>
            </a:r>
            <a:r>
              <a:rPr lang="en-US" sz="2400" b="1" dirty="0"/>
              <a:t>Follow National </a:t>
            </a:r>
            <a:r>
              <a:rPr lang="en-US" sz="2400" b="1" dirty="0" err="1"/>
              <a:t>SEJ</a:t>
            </a:r>
            <a:r>
              <a:rPr lang="en-US" sz="2400" b="1" dirty="0"/>
              <a:t> Department on Twitter for news, updates, and events @</a:t>
            </a:r>
            <a:r>
              <a:rPr lang="en-US" sz="2400" b="1" dirty="0" err="1"/>
              <a:t>MKA_fit</a:t>
            </a:r>
            <a:r>
              <a:rPr lang="en-US" sz="2400" b="1" dirty="0"/>
              <a:t> -</a:t>
            </a:r>
            <a:r>
              <a:rPr lang="en-US" sz="2400" b="1" dirty="0">
                <a:hlinkClick r:id="rId4"/>
              </a:rPr>
              <a:t> </a:t>
            </a:r>
            <a:r>
              <a:rPr lang="en-US" sz="1600" b="1" dirty="0">
                <a:hlinkClick r:id="rId4"/>
              </a:rPr>
              <a:t>https://twitter.com/MKA_fit</a:t>
            </a:r>
            <a:endParaRPr lang="en-US" sz="1600" b="1" dirty="0"/>
          </a:p>
          <a:p>
            <a:r>
              <a:rPr lang="en-US" sz="2400" b="1" dirty="0" smtClean="0"/>
              <a:t>Task #5 </a:t>
            </a:r>
          </a:p>
          <a:p>
            <a:pPr marL="342900" indent="-342900">
              <a:buFont typeface="Arial" panose="020B0604020202020204" pitchFamily="34" charset="0"/>
              <a:buChar char="•"/>
            </a:pPr>
            <a:r>
              <a:rPr lang="en-US" sz="2400" b="1" dirty="0" smtClean="0"/>
              <a:t> Join the Local </a:t>
            </a:r>
            <a:r>
              <a:rPr lang="en-US" sz="2400" b="1" dirty="0" err="1" smtClean="0"/>
              <a:t>Sehat</a:t>
            </a:r>
            <a:r>
              <a:rPr lang="en-US" sz="2400" b="1" dirty="0" smtClean="0"/>
              <a:t>-e-</a:t>
            </a:r>
            <a:r>
              <a:rPr lang="en-US" sz="2400" b="1" dirty="0" err="1" smtClean="0"/>
              <a:t>jismani</a:t>
            </a:r>
            <a:r>
              <a:rPr lang="en-US" sz="2400" b="1" dirty="0" smtClean="0"/>
              <a:t> Telegram Group </a:t>
            </a:r>
          </a:p>
          <a:p>
            <a:endParaRPr lang="en-US" sz="2400" b="1" dirty="0"/>
          </a:p>
          <a:p>
            <a:endParaRPr lang="en-US" sz="2400" b="1" dirty="0" smtClean="0"/>
          </a:p>
          <a:p>
            <a:endParaRPr lang="en-US" sz="2400" b="1" dirty="0"/>
          </a:p>
          <a:p>
            <a:endParaRPr lang="en-US" sz="2400" b="1" dirty="0" smtClean="0"/>
          </a:p>
          <a:p>
            <a:endParaRPr lang="en-US" sz="2400" b="1" dirty="0"/>
          </a:p>
          <a:p>
            <a:pPr lvl="4"/>
            <a:endParaRPr lang="en-US" sz="1600" b="1" dirty="0" smtClean="0"/>
          </a:p>
          <a:p>
            <a:endParaRPr lang="en-US" sz="2400" b="1" dirty="0" smtClean="0"/>
          </a:p>
          <a:p>
            <a:endParaRPr lang="en-US" sz="2400" b="1" dirty="0"/>
          </a:p>
          <a:p>
            <a:endParaRPr lang="en-US" sz="2400" b="1" dirty="0"/>
          </a:p>
        </p:txBody>
      </p:sp>
      <p:pic>
        <p:nvPicPr>
          <p:cNvPr id="5" name="Picture 4" descr="F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07" y="3295898"/>
            <a:ext cx="2662137" cy="156400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7725" y="3257401"/>
            <a:ext cx="1757670" cy="1757670"/>
          </a:xfrm>
          <a:prstGeom prst="rect">
            <a:avLst/>
          </a:prstGeom>
        </p:spPr>
      </p:pic>
      <p:pic>
        <p:nvPicPr>
          <p:cNvPr id="4"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704302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4400" dirty="0" smtClean="0"/>
              <a:t>KEY DATES</a:t>
            </a:r>
            <a:endParaRPr lang="en-US" sz="4400" dirty="0"/>
          </a:p>
        </p:txBody>
      </p:sp>
      <p:sp>
        <p:nvSpPr>
          <p:cNvPr id="4" name="Rectangle 1"/>
          <p:cNvSpPr>
            <a:spLocks noChangeArrowheads="1"/>
          </p:cNvSpPr>
          <p:nvPr/>
        </p:nvSpPr>
        <p:spPr bwMode="auto">
          <a:xfrm>
            <a:off x="2830512" y="839942"/>
            <a:ext cx="108787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65746879"/>
              </p:ext>
            </p:extLst>
          </p:nvPr>
        </p:nvGraphicFramePr>
        <p:xfrm>
          <a:off x="1013400" y="1517736"/>
          <a:ext cx="7142458" cy="2921000"/>
        </p:xfrm>
        <a:graphic>
          <a:graphicData uri="http://schemas.openxmlformats.org/drawingml/2006/table">
            <a:tbl>
              <a:tblPr firstRow="1" bandRow="1">
                <a:tableStyleId>{5C22544A-7EE6-4342-B048-85BDC9FD1C3A}</a:tableStyleId>
              </a:tblPr>
              <a:tblGrid>
                <a:gridCol w="3571229"/>
                <a:gridCol w="3571229"/>
              </a:tblGrid>
              <a:tr h="344090">
                <a:tc>
                  <a:txBody>
                    <a:bodyPr/>
                    <a:lstStyle/>
                    <a:p>
                      <a:r>
                        <a:rPr lang="en-US" dirty="0" smtClean="0"/>
                        <a:t>Event </a:t>
                      </a:r>
                      <a:endParaRPr lang="en-US" dirty="0"/>
                    </a:p>
                  </a:txBody>
                  <a:tcPr/>
                </a:tc>
                <a:tc>
                  <a:txBody>
                    <a:bodyPr/>
                    <a:lstStyle/>
                    <a:p>
                      <a:r>
                        <a:rPr lang="en-US" dirty="0" smtClean="0"/>
                        <a:t>Date</a:t>
                      </a:r>
                      <a:endParaRPr lang="en-US" dirty="0"/>
                    </a:p>
                  </a:txBody>
                  <a:tcPr/>
                </a:tc>
              </a:tr>
              <a:tr h="370840">
                <a:tc>
                  <a:txBody>
                    <a:bodyPr/>
                    <a:lstStyle/>
                    <a:p>
                      <a:r>
                        <a:rPr lang="en-US" sz="1800" kern="1200" dirty="0" smtClean="0">
                          <a:solidFill>
                            <a:schemeClr val="dk1"/>
                          </a:solidFill>
                          <a:latin typeface="+mn-lt"/>
                          <a:ea typeface="+mn-ea"/>
                          <a:cs typeface="+mn-cs"/>
                        </a:rPr>
                        <a:t>MIST SOCCER, VOLLEYBALL &amp; STRONGMAN</a:t>
                      </a:r>
                      <a:endParaRPr lang="en-US" sz="1800" kern="1200" dirty="0">
                        <a:solidFill>
                          <a:schemeClr val="dk1"/>
                        </a:solidFill>
                        <a:latin typeface="+mn-lt"/>
                        <a:ea typeface="+mn-ea"/>
                        <a:cs typeface="+mn-cs"/>
                      </a:endParaRPr>
                    </a:p>
                  </a:txBody>
                  <a:tcPr/>
                </a:tc>
                <a:tc>
                  <a:txBody>
                    <a:bodyPr/>
                    <a:lstStyle/>
                    <a:p>
                      <a:r>
                        <a:rPr lang="en-US" dirty="0" smtClean="0"/>
                        <a:t>April 15 – 16  </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Nasir T20</a:t>
                      </a:r>
                      <a:r>
                        <a:rPr lang="en-US" baseline="0" dirty="0" smtClean="0"/>
                        <a:t> Tournament </a:t>
                      </a:r>
                      <a:r>
                        <a:rPr lang="en-US" sz="1050" baseline="0" dirty="0" smtClean="0"/>
                        <a:t>(Cricket)</a:t>
                      </a:r>
                      <a:endParaRPr lang="en-US"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September 2 – 3,</a:t>
                      </a:r>
                      <a:r>
                        <a:rPr lang="en-US" baseline="0" dirty="0" smtClean="0"/>
                        <a:t> 2017</a:t>
                      </a:r>
                      <a:endParaRPr lang="en-US" dirty="0" smtClean="0"/>
                    </a:p>
                    <a:p>
                      <a:endParaRPr lang="en-US" dirty="0"/>
                    </a:p>
                  </a:txBody>
                  <a:tcPr/>
                </a:tc>
              </a:tr>
              <a:tr h="370840">
                <a:tc>
                  <a:txBody>
                    <a:bodyPr/>
                    <a:lstStyle/>
                    <a:p>
                      <a:r>
                        <a:rPr lang="en-US" dirty="0" smtClean="0"/>
                        <a:t>CANADA – Nasir Sports Tournament </a:t>
                      </a:r>
                      <a:r>
                        <a:rPr lang="en-US" sz="1100" dirty="0" smtClean="0"/>
                        <a:t>(basketball,</a:t>
                      </a:r>
                      <a:r>
                        <a:rPr lang="en-US" sz="1100" baseline="0" dirty="0" smtClean="0"/>
                        <a:t> soccer, table tennis and badminton</a:t>
                      </a:r>
                      <a:r>
                        <a:rPr lang="en-US" sz="1100" dirty="0" smtClean="0"/>
                        <a:t>)</a:t>
                      </a:r>
                      <a:endParaRPr lang="en-US" dirty="0"/>
                    </a:p>
                  </a:txBody>
                  <a:tcPr/>
                </a:tc>
                <a:tc>
                  <a:txBody>
                    <a:bodyPr/>
                    <a:lstStyle/>
                    <a:p>
                      <a:r>
                        <a:rPr lang="en-US" dirty="0" smtClean="0"/>
                        <a:t>March 2017</a:t>
                      </a:r>
                      <a:r>
                        <a:rPr lang="en-US" baseline="0" dirty="0" smtClean="0"/>
                        <a:t> (</a:t>
                      </a:r>
                      <a:r>
                        <a:rPr lang="en-US" baseline="0" dirty="0" err="1" smtClean="0"/>
                        <a:t>TBA</a:t>
                      </a:r>
                      <a:r>
                        <a:rPr lang="en-US" baseline="0" dirty="0" smtClean="0"/>
                        <a:t>)</a:t>
                      </a:r>
                      <a:endParaRPr lang="en-US" dirty="0"/>
                    </a:p>
                  </a:txBody>
                  <a:tcPr/>
                </a:tc>
              </a:tr>
              <a:tr h="370840">
                <a:tc>
                  <a:txBody>
                    <a:bodyPr/>
                    <a:lstStyle/>
                    <a:p>
                      <a:r>
                        <a:rPr lang="en-US" dirty="0" smtClean="0"/>
                        <a:t>CANADA</a:t>
                      </a:r>
                      <a:r>
                        <a:rPr lang="en-US" baseline="0" dirty="0" smtClean="0"/>
                        <a:t> – Cricket Tournament</a:t>
                      </a:r>
                      <a:endParaRPr lang="en-US" dirty="0"/>
                    </a:p>
                  </a:txBody>
                  <a:tcPr/>
                </a:tc>
                <a:tc>
                  <a:txBody>
                    <a:bodyPr/>
                    <a:lstStyle/>
                    <a:p>
                      <a:r>
                        <a:rPr lang="en-US" dirty="0" smtClean="0"/>
                        <a:t>August 2016</a:t>
                      </a:r>
                      <a:endParaRPr lang="en-US" dirty="0"/>
                    </a:p>
                  </a:txBody>
                  <a:tcPr/>
                </a:tc>
              </a:tr>
              <a:tr h="370840">
                <a:tc>
                  <a:txBody>
                    <a:bodyPr/>
                    <a:lstStyle/>
                    <a:p>
                      <a:r>
                        <a:rPr lang="en-US" dirty="0" smtClean="0"/>
                        <a:t>MIST </a:t>
                      </a:r>
                      <a:r>
                        <a:rPr lang="en-US" baseline="0" dirty="0" smtClean="0"/>
                        <a:t> BASKETBALL</a:t>
                      </a:r>
                      <a:endParaRPr lang="en-US" dirty="0"/>
                    </a:p>
                  </a:txBody>
                  <a:tcPr/>
                </a:tc>
                <a:tc>
                  <a:txBody>
                    <a:bodyPr/>
                    <a:lstStyle/>
                    <a:p>
                      <a:r>
                        <a:rPr lang="en-US" dirty="0" smtClean="0"/>
                        <a:t>October or</a:t>
                      </a:r>
                      <a:r>
                        <a:rPr lang="en-US" baseline="0" dirty="0" smtClean="0"/>
                        <a:t> </a:t>
                      </a:r>
                      <a:r>
                        <a:rPr lang="en-US" dirty="0" smtClean="0"/>
                        <a:t>November 2017</a:t>
                      </a:r>
                      <a:endParaRPr lang="en-US" dirty="0"/>
                    </a:p>
                  </a:txBody>
                  <a:tcPr/>
                </a:tc>
              </a:tr>
            </a:tbl>
          </a:graphicData>
        </a:graphic>
      </p:graphicFrame>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799" y="395074"/>
            <a:ext cx="1088665" cy="9432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22" y="565927"/>
            <a:ext cx="2433736" cy="582305"/>
          </a:xfrm>
          <a:prstGeom prst="rect">
            <a:avLst/>
          </a:prstGeom>
        </p:spPr>
      </p:pic>
      <p:pic>
        <p:nvPicPr>
          <p:cNvPr id="8" name="Picture 7" descr="F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223" y="4468677"/>
            <a:ext cx="575762" cy="575762"/>
          </a:xfrm>
          <a:prstGeom prst="rect">
            <a:avLst/>
          </a:prstGeom>
        </p:spPr>
      </p:pic>
      <p:pic>
        <p:nvPicPr>
          <p:cNvPr id="3"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189499247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6000" dirty="0" smtClean="0"/>
              <a:t>Resources</a:t>
            </a:r>
            <a:endParaRPr lang="en-US" sz="6000" dirty="0"/>
          </a:p>
        </p:txBody>
      </p:sp>
      <p:sp>
        <p:nvSpPr>
          <p:cNvPr id="8" name="Title 1"/>
          <p:cNvSpPr txBox="1">
            <a:spLocks/>
          </p:cNvSpPr>
          <p:nvPr/>
        </p:nvSpPr>
        <p:spPr>
          <a:xfrm>
            <a:off x="0" y="4704735"/>
            <a:ext cx="2153265" cy="438765"/>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000" b="1" i="0" kern="1200">
                <a:solidFill>
                  <a:schemeClr val="tx1"/>
                </a:solidFill>
                <a:latin typeface="Maven Pro Regular"/>
                <a:ea typeface="+mj-ea"/>
                <a:cs typeface="Maven Pro Regular"/>
              </a:defRPr>
            </a:lvl1pPr>
          </a:lstStyle>
          <a:p>
            <a:r>
              <a:rPr lang="en-US" dirty="0" err="1" smtClean="0"/>
              <a:t>Sehate</a:t>
            </a:r>
            <a:r>
              <a:rPr lang="en-US" dirty="0" smtClean="0"/>
              <a:t>-e-</a:t>
            </a:r>
            <a:r>
              <a:rPr lang="en-US" dirty="0" err="1" smtClean="0"/>
              <a:t>jismani</a:t>
            </a:r>
            <a:endParaRPr lang="en-US" dirty="0"/>
          </a:p>
        </p:txBody>
      </p:sp>
      <p:sp>
        <p:nvSpPr>
          <p:cNvPr id="11" name="TextBox 10"/>
          <p:cNvSpPr txBox="1"/>
          <p:nvPr/>
        </p:nvSpPr>
        <p:spPr>
          <a:xfrm>
            <a:off x="353961" y="1079779"/>
            <a:ext cx="8583561" cy="3970318"/>
          </a:xfrm>
          <a:prstGeom prst="rect">
            <a:avLst/>
          </a:prstGeom>
          <a:noFill/>
        </p:spPr>
        <p:txBody>
          <a:bodyPr wrap="square" rtlCol="0">
            <a:spAutoFit/>
          </a:bodyPr>
          <a:lstStyle/>
          <a:p>
            <a:pPr marL="457200" indent="-457200">
              <a:buAutoNum type="arabicPeriod"/>
            </a:pPr>
            <a:r>
              <a:rPr lang="en-US" sz="2800" dirty="0" smtClean="0"/>
              <a:t>Steps to Exercise – Book by </a:t>
            </a:r>
            <a:r>
              <a:rPr lang="en-US" sz="2800" dirty="0" err="1" smtClean="0"/>
              <a:t>Hazrat</a:t>
            </a:r>
            <a:r>
              <a:rPr lang="en-US" sz="2800" dirty="0" smtClean="0"/>
              <a:t> Mirza Tahir Ahmad (</a:t>
            </a:r>
            <a:r>
              <a:rPr lang="en-US" sz="2800" dirty="0" err="1" smtClean="0"/>
              <a:t>Khalifatul</a:t>
            </a:r>
            <a:r>
              <a:rPr lang="en-US" sz="2800" dirty="0" smtClean="0"/>
              <a:t> </a:t>
            </a:r>
            <a:r>
              <a:rPr lang="en-US" sz="2800" dirty="0" err="1" smtClean="0"/>
              <a:t>Masih</a:t>
            </a:r>
            <a:r>
              <a:rPr lang="en-US" sz="2800" dirty="0" smtClean="0"/>
              <a:t> IV)  </a:t>
            </a:r>
            <a:r>
              <a:rPr lang="en-US" sz="2800" dirty="0" smtClean="0">
                <a:hlinkClick r:id="rId4"/>
              </a:rPr>
              <a:t>- LINK</a:t>
            </a:r>
            <a:endParaRPr lang="en-US" sz="2800" dirty="0" smtClean="0"/>
          </a:p>
          <a:p>
            <a:pPr marL="457200" indent="-457200">
              <a:buAutoNum type="arabicPeriod"/>
            </a:pPr>
            <a:endParaRPr lang="en-US" sz="2800" dirty="0"/>
          </a:p>
          <a:p>
            <a:pPr marL="457200" indent="-457200">
              <a:buAutoNum type="arabicPeriod"/>
            </a:pPr>
            <a:r>
              <a:rPr lang="en-US" sz="2800" dirty="0" smtClean="0"/>
              <a:t>Contact the </a:t>
            </a:r>
            <a:r>
              <a:rPr lang="en-US" sz="2800" dirty="0" err="1" smtClean="0"/>
              <a:t>SEJ</a:t>
            </a:r>
            <a:r>
              <a:rPr lang="en-US" sz="2800" dirty="0" smtClean="0"/>
              <a:t> National Team: </a:t>
            </a:r>
          </a:p>
          <a:p>
            <a:pPr marL="914400" lvl="1" indent="-457200">
              <a:buAutoNum type="arabicPeriod"/>
            </a:pPr>
            <a:r>
              <a:rPr lang="en-US" sz="1200" dirty="0" smtClean="0"/>
              <a:t>Usman Jamil – </a:t>
            </a:r>
            <a:r>
              <a:rPr lang="en-US" sz="1200" dirty="0" smtClean="0">
                <a:hlinkClick r:id="rId5"/>
              </a:rPr>
              <a:t>usman.jamil@mkausa.org</a:t>
            </a:r>
            <a:r>
              <a:rPr lang="en-US" sz="1200" dirty="0" smtClean="0"/>
              <a:t>  301-938-4364</a:t>
            </a:r>
          </a:p>
          <a:p>
            <a:pPr marL="914400" lvl="1" indent="-457200">
              <a:buAutoNum type="arabicPeriod"/>
            </a:pPr>
            <a:r>
              <a:rPr lang="en-US" sz="1200" dirty="0" smtClean="0"/>
              <a:t>Rahman Nasir – </a:t>
            </a:r>
            <a:r>
              <a:rPr lang="en-US" sz="1200" dirty="0" smtClean="0">
                <a:hlinkClick r:id="rId6"/>
              </a:rPr>
              <a:t>Rahman.nasir@mkausa.org</a:t>
            </a:r>
            <a:endParaRPr lang="en-US" sz="1200" dirty="0" smtClean="0"/>
          </a:p>
          <a:p>
            <a:pPr marL="914400" lvl="1" indent="-457200">
              <a:buAutoNum type="arabicPeriod"/>
            </a:pPr>
            <a:r>
              <a:rPr lang="en-US" sz="1200" dirty="0" smtClean="0"/>
              <a:t>Bilal Raja – </a:t>
            </a:r>
            <a:r>
              <a:rPr lang="en-US" sz="1200" dirty="0" smtClean="0">
                <a:hlinkClick r:id="rId7"/>
              </a:rPr>
              <a:t>bilal.raja@mkausa.org</a:t>
            </a:r>
            <a:endParaRPr lang="en-US" sz="1200" dirty="0" smtClean="0"/>
          </a:p>
          <a:p>
            <a:pPr marL="914400" lvl="1" indent="-457200">
              <a:buAutoNum type="arabicPeriod"/>
            </a:pPr>
            <a:r>
              <a:rPr lang="en-US" sz="1200" dirty="0" smtClean="0"/>
              <a:t>Usman Sheikh – (Willingboro) </a:t>
            </a:r>
          </a:p>
          <a:p>
            <a:pPr marL="914400" lvl="1" indent="-457200">
              <a:buAutoNum type="arabicPeriod"/>
            </a:pPr>
            <a:r>
              <a:rPr lang="en-US" sz="1200" dirty="0" smtClean="0"/>
              <a:t>Yusuf </a:t>
            </a:r>
            <a:r>
              <a:rPr lang="en-US" sz="1200" dirty="0" err="1" smtClean="0"/>
              <a:t>Dosu</a:t>
            </a:r>
            <a:r>
              <a:rPr lang="en-US" sz="1200" dirty="0" smtClean="0"/>
              <a:t> – (Laurel) </a:t>
            </a:r>
          </a:p>
          <a:p>
            <a:pPr lvl="1"/>
            <a:endParaRPr lang="en-US" sz="1200" dirty="0" smtClean="0"/>
          </a:p>
          <a:p>
            <a:pPr lvl="1"/>
            <a:endParaRPr lang="en-US" sz="1200" dirty="0" smtClean="0"/>
          </a:p>
          <a:p>
            <a:pPr lvl="1"/>
            <a:r>
              <a:rPr lang="en-US" sz="2800" dirty="0"/>
              <a:t/>
            </a:r>
            <a:br>
              <a:rPr lang="en-US" sz="2800" dirty="0"/>
            </a:br>
            <a:endParaRPr lang="en-US" sz="2800" dirty="0" smtClean="0"/>
          </a:p>
        </p:txBody>
      </p:sp>
      <p:pic>
        <p:nvPicPr>
          <p:cNvPr id="6" name="Picture 5" descr="F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3"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170827111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90" y="333810"/>
            <a:ext cx="6695768" cy="871538"/>
          </a:xfrm>
        </p:spPr>
        <p:txBody>
          <a:bodyPr>
            <a:noAutofit/>
          </a:bodyPr>
          <a:lstStyle/>
          <a:p>
            <a:pPr algn="ctr"/>
            <a:r>
              <a:rPr lang="en-US" sz="6000" dirty="0" smtClean="0"/>
              <a:t>QUESTIONS?</a:t>
            </a:r>
            <a:endParaRPr lang="en-US" sz="6000" dirty="0"/>
          </a:p>
        </p:txBody>
      </p:sp>
      <p:sp>
        <p:nvSpPr>
          <p:cNvPr id="8" name="Title 1"/>
          <p:cNvSpPr txBox="1">
            <a:spLocks/>
          </p:cNvSpPr>
          <p:nvPr/>
        </p:nvSpPr>
        <p:spPr>
          <a:xfrm>
            <a:off x="0" y="4704735"/>
            <a:ext cx="2153265" cy="438765"/>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000" b="1" i="0" kern="1200">
                <a:solidFill>
                  <a:schemeClr val="tx1"/>
                </a:solidFill>
                <a:latin typeface="Maven Pro Regular"/>
                <a:ea typeface="+mj-ea"/>
                <a:cs typeface="Maven Pro Regular"/>
              </a:defRPr>
            </a:lvl1pPr>
          </a:lstStyle>
          <a:p>
            <a:r>
              <a:rPr lang="en-US" dirty="0" err="1" smtClean="0"/>
              <a:t>Sehate</a:t>
            </a:r>
            <a:r>
              <a:rPr lang="en-US" dirty="0" smtClean="0"/>
              <a:t>-e-</a:t>
            </a:r>
            <a:r>
              <a:rPr lang="en-US" dirty="0" err="1" smtClean="0"/>
              <a:t>jismani</a:t>
            </a:r>
            <a:endParaRPr lang="en-US" dirty="0"/>
          </a:p>
        </p:txBody>
      </p:sp>
      <p:sp>
        <p:nvSpPr>
          <p:cNvPr id="11" name="TextBox 10"/>
          <p:cNvSpPr txBox="1"/>
          <p:nvPr/>
        </p:nvSpPr>
        <p:spPr>
          <a:xfrm>
            <a:off x="3039264" y="5506649"/>
            <a:ext cx="4749611" cy="3046988"/>
          </a:xfrm>
          <a:prstGeom prst="rect">
            <a:avLst/>
          </a:prstGeom>
          <a:noFill/>
        </p:spPr>
        <p:txBody>
          <a:bodyPr wrap="square" rtlCol="0">
            <a:spAutoFit/>
          </a:bodyPr>
          <a:lstStyle/>
          <a:p>
            <a:pPr lvl="1"/>
            <a:endParaRPr lang="en-US" sz="1200" dirty="0" smtClean="0"/>
          </a:p>
          <a:p>
            <a:pPr lvl="1"/>
            <a:endParaRPr lang="en-US" sz="1200" dirty="0" smtClean="0"/>
          </a:p>
          <a:p>
            <a:pPr lvl="1" algn="ctr"/>
            <a:r>
              <a:rPr lang="en-US" sz="2800" dirty="0"/>
              <a:t/>
            </a:r>
            <a:br>
              <a:rPr lang="en-US" sz="2800" dirty="0"/>
            </a:br>
            <a:r>
              <a:rPr lang="en-US" sz="2800" dirty="0" smtClean="0"/>
              <a:t>THE END</a:t>
            </a:r>
          </a:p>
          <a:p>
            <a:pPr lvl="1" algn="ctr"/>
            <a:endParaRPr lang="en-US" sz="2800" dirty="0"/>
          </a:p>
          <a:p>
            <a:pPr lvl="1" algn="ctr"/>
            <a:endParaRPr lang="en-US" sz="2800" dirty="0" smtClean="0"/>
          </a:p>
          <a:p>
            <a:pPr lvl="1" algn="ctr"/>
            <a:endParaRPr lang="en-US" sz="2800" dirty="0"/>
          </a:p>
          <a:p>
            <a:pPr lvl="1" algn="ctr"/>
            <a:endParaRPr lang="en-US" sz="2800" dirty="0" smtClean="0"/>
          </a:p>
        </p:txBody>
      </p:sp>
      <p:pic>
        <p:nvPicPr>
          <p:cNvPr id="6" name="Picture 5" descr="F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730" y="4704735"/>
            <a:ext cx="686584" cy="310336"/>
          </a:xfrm>
          <a:prstGeom prst="rect">
            <a:avLst/>
          </a:prstGeom>
        </p:spPr>
      </p:pic>
      <p:pic>
        <p:nvPicPr>
          <p:cNvPr id="1026" name="Picture 2" descr="Image result for meme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838" y="1205348"/>
            <a:ext cx="2904405" cy="41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9360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theme/theme1.xml><?xml version="1.0" encoding="utf-8"?>
<a:theme xmlns:a="http://schemas.openxmlformats.org/drawingml/2006/main" name="Basic_MKA_Template_Dark">
  <a:themeElements>
    <a:clrScheme name="MKA">
      <a:dk1>
        <a:srgbClr val="333333"/>
      </a:dk1>
      <a:lt1>
        <a:sysClr val="window" lastClr="FFFFFF"/>
      </a:lt1>
      <a:dk2>
        <a:srgbClr val="3A494C"/>
      </a:dk2>
      <a:lt2>
        <a:srgbClr val="8AB1C7"/>
      </a:lt2>
      <a:accent1>
        <a:srgbClr val="912E2B"/>
      </a:accent1>
      <a:accent2>
        <a:srgbClr val="2D6481"/>
      </a:accent2>
      <a:accent3>
        <a:srgbClr val="866F55"/>
      </a:accent3>
      <a:accent4>
        <a:srgbClr val="3A494C"/>
      </a:accent4>
      <a:accent5>
        <a:srgbClr val="737CBA"/>
      </a:accent5>
      <a:accent6>
        <a:srgbClr val="8AB1C7"/>
      </a:accent6>
      <a:hlink>
        <a:srgbClr val="77C197"/>
      </a:hlink>
      <a:folHlink>
        <a:srgbClr val="737C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421</Words>
  <Application>Microsoft Office PowerPoint</Application>
  <PresentationFormat>On-screen Show (16:9)</PresentationFormat>
  <Paragraphs>84</Paragraphs>
  <Slides>9</Slides>
  <Notes>0</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Aleo Light</vt:lpstr>
      <vt:lpstr>Arial</vt:lpstr>
      <vt:lpstr>Calibri</vt:lpstr>
      <vt:lpstr>Maven Pro Light 300 Regular</vt:lpstr>
      <vt:lpstr>Maven Pro Regular</vt:lpstr>
      <vt:lpstr>Mission Gothic Thin</vt:lpstr>
      <vt:lpstr>Basic_MKA_Template_Dark</vt:lpstr>
      <vt:lpstr>Sehate-e-Jismani</vt:lpstr>
      <vt:lpstr>Constitution</vt:lpstr>
      <vt:lpstr>Local Tasks</vt:lpstr>
      <vt:lpstr>Local Tasks</vt:lpstr>
      <vt:lpstr>PowerPoint Presentation</vt:lpstr>
      <vt:lpstr>Local Tasks cont’d…</vt:lpstr>
      <vt:lpstr>KEY DATES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Mohsin</dc:creator>
  <cp:lastModifiedBy>Jamil, Usman A</cp:lastModifiedBy>
  <cp:revision>66</cp:revision>
  <dcterms:created xsi:type="dcterms:W3CDTF">2013-09-11T05:50:54Z</dcterms:created>
  <dcterms:modified xsi:type="dcterms:W3CDTF">2017-01-17T13:19:35Z</dcterms:modified>
</cp:coreProperties>
</file>