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756775" cx="17345025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F55A4B7-2AA6-4763-B3F8-50C43B3AB7E2}">
  <a:tblStyle styleId="{5F55A4B7-2AA6-4763-B3F8-50C43B3AB7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67264e93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a67264e9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67264e93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a67264e9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a67264e93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a67264e9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a67264e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a67264e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67264e9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a67264e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4134" y="4853510"/>
            <a:ext cx="12141518" cy="14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5255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21" lvl="1" marL="867221" marR="0" rtl="0" algn="ctr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Courier New"/>
              <a:buNone/>
              <a:defRPr b="0" i="0" sz="33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7243" lvl="2" marL="1734444" marR="0" rtl="0" algn="ctr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10865" lvl="3" marL="2601665" marR="0" rtl="0" algn="ctr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Courier New"/>
              <a:buNone/>
              <a:defRPr b="0" i="0" sz="33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1787" lvl="4" marL="3468887" marR="0" rtl="0" algn="ctr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5407" lvl="5" marL="4336108" marR="0" rtl="0" algn="ctr">
              <a:spcBef>
                <a:spcPts val="76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030" lvl="6" marL="5203330" marR="0" rtl="0" algn="ctr">
              <a:spcBef>
                <a:spcPts val="76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51" lvl="7" marL="6070552" marR="0" rtl="0" algn="ctr">
              <a:spcBef>
                <a:spcPts val="76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72" lvl="8" marL="6937772" marR="0" rtl="0" algn="ctr">
              <a:spcBef>
                <a:spcPts val="76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224133" y="3582988"/>
            <a:ext cx="15610524" cy="13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98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867251" y="390725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67254" y="388463"/>
            <a:ext cx="5706394" cy="16532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1" i="0" sz="38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781424" y="388466"/>
            <a:ext cx="9696351" cy="8327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12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6099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565086" lvl="1" marL="914400" marR="0" rtl="0" algn="l">
              <a:lnSpc>
                <a:spcPct val="84000"/>
              </a:lnSpc>
              <a:spcBef>
                <a:spcPts val="1060"/>
              </a:spcBef>
              <a:spcAft>
                <a:spcPts val="0"/>
              </a:spcAft>
              <a:buClr>
                <a:srgbClr val="525559"/>
              </a:buClr>
              <a:buSzPts val="5299"/>
              <a:buFont typeface="Courier New"/>
              <a:buChar char="o"/>
              <a:defRPr b="0" i="0" sz="5299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520700" lvl="2" marL="1371600" marR="0" rtl="0" algn="l">
              <a:lnSpc>
                <a:spcPct val="84000"/>
              </a:lnSpc>
              <a:spcBef>
                <a:spcPts val="920"/>
              </a:spcBef>
              <a:spcAft>
                <a:spcPts val="0"/>
              </a:spcAft>
              <a:buClr>
                <a:srgbClr val="525559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900" lvl="3" marL="1828800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3800"/>
              <a:buFont typeface="Courier New"/>
              <a:buChar char="o"/>
              <a:defRPr b="0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900" lvl="4" marL="2286000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867254" y="2041700"/>
            <a:ext cx="5706394" cy="6673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54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7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84000"/>
              </a:lnSpc>
              <a:spcBef>
                <a:spcPts val="4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0" i="0" sz="2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84000"/>
              </a:lnSpc>
              <a:spcBef>
                <a:spcPts val="38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0" i="0" sz="19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84000"/>
              </a:lnSpc>
              <a:spcBef>
                <a:spcPts val="34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0" i="0" sz="17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84000"/>
              </a:lnSpc>
              <a:spcBef>
                <a:spcPts val="34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0" i="0" sz="17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399746" y="6976287"/>
            <a:ext cx="10407015" cy="8062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/>
          <p:nvPr>
            <p:ph idx="2" type="pic"/>
          </p:nvPr>
        </p:nvSpPr>
        <p:spPr>
          <a:xfrm>
            <a:off x="3399746" y="871786"/>
            <a:ext cx="10407015" cy="5854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12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6099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21" lvl="1" marL="867221" marR="0" rtl="0" algn="l">
              <a:lnSpc>
                <a:spcPct val="84000"/>
              </a:lnSpc>
              <a:spcBef>
                <a:spcPts val="10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Courier New"/>
              <a:buNone/>
              <a:defRPr b="0" i="0" sz="5299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7243" lvl="2" marL="1734444" marR="0" rtl="0" algn="l">
              <a:lnSpc>
                <a:spcPct val="84000"/>
              </a:lnSpc>
              <a:spcBef>
                <a:spcPts val="9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Arial"/>
              <a:buNone/>
              <a:defRPr b="0" i="0" sz="46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10865" lvl="3" marL="2601665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Courier New"/>
              <a:buNone/>
              <a:defRPr b="0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1787" lvl="4" marL="3468887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Arial"/>
              <a:buNone/>
              <a:defRPr b="0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5407" lvl="5" marL="4336108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030" lvl="6" marL="520333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51" lvl="7" marL="6070552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72" lvl="8" marL="6937772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399746" y="7661533"/>
            <a:ext cx="10407015" cy="1145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84000"/>
              </a:lnSpc>
              <a:spcBef>
                <a:spcPts val="4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0" i="0" sz="2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84000"/>
              </a:lnSpc>
              <a:spcBef>
                <a:spcPts val="38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0" i="0" sz="19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84000"/>
              </a:lnSpc>
              <a:spcBef>
                <a:spcPts val="34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0" i="0" sz="17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84000"/>
              </a:lnSpc>
              <a:spcBef>
                <a:spcPts val="34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0" i="0" sz="17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867251" y="390725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 rot="5400000">
            <a:off x="5453002" y="-2309169"/>
            <a:ext cx="6439020" cy="15610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8150" lvl="2" marL="13716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8150" lvl="3" marL="18288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8150" lvl="4" marL="22860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 rot="5400000">
            <a:off x="10364019" y="2601849"/>
            <a:ext cx="8324878" cy="3902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 rot="5400000">
            <a:off x="2414216" y="-1156240"/>
            <a:ext cx="8324878" cy="114188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8150" lvl="2" marL="13716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8150" lvl="3" marL="18288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8150" lvl="4" marL="22860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46356" y="700088"/>
            <a:ext cx="15610524" cy="26167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46357" y="3457494"/>
            <a:ext cx="16186495" cy="4873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1950" lvl="2" marL="13716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1950" lvl="3" marL="18288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1950" lvl="4" marL="22860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15087" y="4216546"/>
            <a:ext cx="14743270" cy="1937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16863" y="2202660"/>
            <a:ext cx="14743270" cy="21342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78A8C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878A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84000"/>
              </a:lnSpc>
              <a:spcBef>
                <a:spcPts val="68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Courier New"/>
              <a:buNone/>
              <a:defRPr b="0" i="0" sz="34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84000"/>
              </a:lnSpc>
              <a:spcBef>
                <a:spcPts val="60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Arial"/>
              <a:buNone/>
              <a:defRPr b="0" i="0" sz="30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84000"/>
              </a:lnSpc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Courier New"/>
              <a:buNone/>
              <a:defRPr b="0" i="0" sz="27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84000"/>
              </a:lnSpc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300"/>
              <a:buFont typeface="Arial"/>
              <a:buNone/>
              <a:defRPr b="0" i="0" sz="2700" u="none" cap="none" strike="noStrike">
                <a:solidFill>
                  <a:srgbClr val="8C9DA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27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27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27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540"/>
              </a:spcBef>
              <a:spcAft>
                <a:spcPts val="0"/>
              </a:spcAft>
              <a:buClr>
                <a:srgbClr val="8C9DAC"/>
              </a:buClr>
              <a:buSzPts val="3800"/>
              <a:buFont typeface="Arial"/>
              <a:buNone/>
              <a:defRPr b="0" i="0" sz="2700" u="none" cap="none" strike="noStrike">
                <a:solidFill>
                  <a:srgbClr val="8C9D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">
  <p:cSld name="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46518" y="1683369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46040" y="3285822"/>
            <a:ext cx="16668810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">
  <p:cSld name="2 Colum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246518" y="1683369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246040" y="3354918"/>
            <a:ext cx="8290753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8616161" y="3354918"/>
            <a:ext cx="8290753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46518" y="1683369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246040" y="3354918"/>
            <a:ext cx="5497009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11411493" y="3354918"/>
            <a:ext cx="5503359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3" type="body"/>
          </p:nvPr>
        </p:nvSpPr>
        <p:spPr>
          <a:xfrm>
            <a:off x="5825591" y="3354918"/>
            <a:ext cx="5503359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1950" lvl="1" marL="914400" marR="0" rtl="0" algn="l">
              <a:lnSpc>
                <a:spcPct val="89000"/>
              </a:lnSpc>
              <a:spcBef>
                <a:spcPts val="183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Column">
  <p:cSld name="4 Colum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246518" y="1683369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246041" y="3354918"/>
            <a:ext cx="4104899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3375" lvl="1" marL="9144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12803602" y="3354918"/>
            <a:ext cx="4111250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3375" lvl="1" marL="9144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4430810" y="3354918"/>
            <a:ext cx="4101803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3375" lvl="1" marL="9144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4" type="body"/>
          </p:nvPr>
        </p:nvSpPr>
        <p:spPr>
          <a:xfrm>
            <a:off x="8612482" y="3354918"/>
            <a:ext cx="4111250" cy="587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9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3375" lvl="1" marL="9144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3375" lvl="2" marL="13716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3375" lvl="3" marL="18288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Courier New"/>
              <a:buChar char="o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3375" lvl="4" marL="2286000" marR="0" rtl="0" algn="l">
              <a:lnSpc>
                <a:spcPct val="84000"/>
              </a:lnSpc>
              <a:spcBef>
                <a:spcPts val="330"/>
              </a:spcBef>
              <a:spcAft>
                <a:spcPts val="0"/>
              </a:spcAft>
              <a:buClr>
                <a:srgbClr val="525559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67251" y="300010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67252" y="1807159"/>
            <a:ext cx="7660720" cy="70829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BB1C7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8BB1C7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1950" lvl="2" marL="13716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1950" lvl="3" marL="18288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1950" lvl="4" marL="22860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44500" lvl="5" marL="2743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44500" lvl="6" marL="32004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44500" lvl="7" marL="3657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44500" lvl="8" marL="41148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795533" y="1808419"/>
            <a:ext cx="7660720" cy="7081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BB1C7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8BB1C7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1950" lvl="2" marL="13716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1950" lvl="3" marL="18288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1950" lvl="4" marL="22860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44500" lvl="5" marL="2743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44500" lvl="6" marL="32004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44500" lvl="7" marL="3657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44500" lvl="8" marL="41148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67251" y="390725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67252" y="2043002"/>
            <a:ext cx="7663731" cy="9101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BB1C7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8BB1C7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1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84000"/>
              </a:lnSpc>
              <a:spcBef>
                <a:spcPts val="68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1" i="0" sz="34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84000"/>
              </a:lnSpc>
              <a:spcBef>
                <a:spcPts val="60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1" i="0" sz="30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84000"/>
              </a:lnSpc>
              <a:spcBef>
                <a:spcPts val="60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1" i="0" sz="30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67252" y="2892652"/>
            <a:ext cx="7663731" cy="562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1950" lvl="2" marL="13716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1950" lvl="3" marL="18288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1950" lvl="4" marL="22860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191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8795533" y="2043002"/>
            <a:ext cx="7666742" cy="9101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8BB1C7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8BB1C7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84000"/>
              </a:lnSpc>
              <a:spcBef>
                <a:spcPts val="7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1" i="0" sz="38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84000"/>
              </a:lnSpc>
              <a:spcBef>
                <a:spcPts val="68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1" i="0" sz="34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84000"/>
              </a:lnSpc>
              <a:spcBef>
                <a:spcPts val="60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None/>
              <a:defRPr b="1" i="0" sz="30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84000"/>
              </a:lnSpc>
              <a:spcBef>
                <a:spcPts val="60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None/>
              <a:defRPr b="1" i="0" sz="30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8795533" y="2892652"/>
            <a:ext cx="7666742" cy="562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1950" lvl="2" marL="13716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1950" lvl="3" marL="18288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1950" lvl="4" marL="2286000" marR="0" rtl="0" algn="l">
              <a:lnSpc>
                <a:spcPct val="84000"/>
              </a:lnSpc>
              <a:spcBef>
                <a:spcPts val="420"/>
              </a:spcBef>
              <a:spcAft>
                <a:spcPts val="0"/>
              </a:spcAft>
              <a:buClr>
                <a:srgbClr val="525559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191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EAE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7251" y="390725"/>
            <a:ext cx="15610524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b="0" i="0" sz="6599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7251" y="2276583"/>
            <a:ext cx="15610524" cy="64390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1400"/>
              <a:buFont typeface="Lato"/>
              <a:buNone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8150" lvl="1" marL="9144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8150" lvl="2" marL="13716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8150" lvl="3" marL="18288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8150" lvl="4" marL="2286000" marR="0" rtl="0" algn="l">
              <a:lnSpc>
                <a:spcPct val="84000"/>
              </a:lnSpc>
              <a:spcBef>
                <a:spcPts val="660"/>
              </a:spcBef>
              <a:spcAft>
                <a:spcPts val="0"/>
              </a:spcAft>
              <a:buClr>
                <a:srgbClr val="525559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52555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KA_USA_Logo_GREY_XLarge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048855" y="9024007"/>
            <a:ext cx="2286000" cy="6471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CMCEraeljVV2JYubxsj53MmAske6SX2Z/view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224134" y="4853510"/>
            <a:ext cx="12141518" cy="14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86725" lIns="173450" spcFirstLastPara="1" rIns="173450" wrap="square" tIns="86725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525559"/>
              </a:buClr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Health &amp; Fitness MKA USA</a:t>
            </a:r>
            <a:endParaRPr b="0" i="0" sz="3300" u="none" cap="none" strike="noStrike">
              <a:solidFill>
                <a:srgbClr val="5255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224133" y="3582988"/>
            <a:ext cx="15610524" cy="1354139"/>
          </a:xfrm>
          <a:prstGeom prst="rect">
            <a:avLst/>
          </a:prstGeom>
          <a:noFill/>
          <a:ln>
            <a:noFill/>
          </a:ln>
        </p:spPr>
        <p:txBody>
          <a:bodyPr anchorCtr="0" anchor="t" bIns="86725" lIns="173450" spcFirstLastPara="1" rIns="173450" wrap="square" tIns="86725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aven Pro"/>
              <a:buNone/>
            </a:pPr>
            <a:r>
              <a:rPr lang="en-US"/>
              <a:t>Sehat e Jismani </a:t>
            </a:r>
            <a:endParaRPr b="0" i="0" sz="9899" u="none" cap="none" strike="noStrik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81475" y="160274"/>
            <a:ext cx="15414300" cy="12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Message from Huzoor:</a:t>
            </a:r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 b="4452" l="0" r="0" t="0"/>
          <a:stretch/>
        </p:blipFill>
        <p:spPr>
          <a:xfrm>
            <a:off x="3302450" y="1784900"/>
            <a:ext cx="9768550" cy="75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639250" y="700100"/>
            <a:ext cx="6651000" cy="14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Pray &amp; Play</a:t>
            </a:r>
            <a:endParaRPr sz="4800"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14700" y="2401000"/>
            <a:ext cx="9603900" cy="65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457200" rtl="0" algn="l">
              <a:spcBef>
                <a:spcPts val="660"/>
              </a:spcBef>
              <a:spcAft>
                <a:spcPts val="0"/>
              </a:spcAft>
              <a:buNone/>
            </a:pPr>
            <a:r>
              <a:rPr b="1" lang="en-US" sz="4800"/>
              <a:t>“THE ULTIMATE GOAL IS TO BRING KHUDDAM CLOSE TO THE JAMAAT AND STAY AWAY FROM HARMFUL ‘FAZOOL’ ACTIVITIES” ~ Huzur (aba)</a:t>
            </a:r>
            <a:endParaRPr b="1" sz="4800"/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6800" y="2659657"/>
            <a:ext cx="6651000" cy="443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246350" y="700100"/>
            <a:ext cx="15610500" cy="16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 Health</a:t>
            </a:r>
            <a:endParaRPr/>
          </a:p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246353" y="3457500"/>
            <a:ext cx="8964900" cy="48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SeJ Health tip of the month</a:t>
            </a:r>
            <a:endParaRPr sz="3600"/>
          </a:p>
          <a:p>
            <a:pPr indent="0" lvl="0" marL="457200" rtl="0" algn="l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Quarterly video</a:t>
            </a:r>
            <a:endParaRPr sz="3600"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b="27895" l="13424" r="14441" t="34104"/>
          <a:stretch/>
        </p:blipFill>
        <p:spPr>
          <a:xfrm>
            <a:off x="7578076" y="3754288"/>
            <a:ext cx="9243424" cy="22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246350" y="700099"/>
            <a:ext cx="15610500" cy="14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Dates</a:t>
            </a:r>
            <a:endParaRPr/>
          </a:p>
        </p:txBody>
      </p:sp>
      <p:graphicFrame>
        <p:nvGraphicFramePr>
          <p:cNvPr id="94" name="Google Shape;94;p21"/>
          <p:cNvGraphicFramePr/>
          <p:nvPr/>
        </p:nvGraphicFramePr>
        <p:xfrm>
          <a:off x="952488" y="2537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{5F55A4B7-2AA6-4763-B3F8-50C43B3AB7E2}</a:tableStyleId>
              </a:tblPr>
              <a:tblGrid>
                <a:gridCol w="7720025"/>
                <a:gridCol w="7720025"/>
              </a:tblGrid>
              <a:tr h="9868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Key Dates</a:t>
                      </a:r>
                      <a:endParaRPr sz="3600"/>
                    </a:p>
                  </a:txBody>
                  <a:tcPr marT="91425" marB="91425" marR="91425" marL="9142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 hMerge="1"/>
              </a:tr>
              <a:tr h="61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Nov 1st, 18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Start of MKA Year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61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Regional Sports Days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22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April,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MIST Soccer/flag football/volleyball/badminton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22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Spring/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Summer,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Ahmadiyya Basketball Camps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61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Summer,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MKA National Hike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61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Fall,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Nasir T20 cricket tournament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61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Fall, 19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MIST Basketball</a:t>
                      </a:r>
                      <a:endParaRPr sz="3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246350" y="700099"/>
            <a:ext cx="15610500" cy="12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</a:t>
            </a:r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84050" y="2770675"/>
            <a:ext cx="9569400" cy="64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2 Events </a:t>
            </a:r>
            <a:r>
              <a:rPr lang="en-US" sz="3600"/>
              <a:t>Including Basketball, Soccer, Flag football, Volleyball, Strongman, and Badminton</a:t>
            </a:r>
            <a:endParaRPr sz="3600"/>
          </a:p>
          <a:p>
            <a:pPr indent="0" lvl="0" marL="457200" rtl="0" algn="l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Expected dates: Spring 2019 and Fall 2019</a:t>
            </a:r>
            <a:endParaRPr sz="3600"/>
          </a:p>
          <a:p>
            <a:pPr indent="0" lvl="0" marL="0" rtl="0" algn="l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Attendance in 2018: 350</a:t>
            </a:r>
            <a:endParaRPr sz="3600"/>
          </a:p>
          <a:p>
            <a:pPr indent="0" lvl="0" marL="457200" rtl="0" algn="l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66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Qaideen and Regional Qaideen should Encourage their Majalis to attend</a:t>
            </a:r>
            <a:endParaRPr sz="3600"/>
          </a:p>
        </p:txBody>
      </p:sp>
      <p:pic>
        <p:nvPicPr>
          <p:cNvPr id="101" name="Google Shape;101;p22" title="KB MIST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5825" y="3054750"/>
            <a:ext cx="7061375" cy="5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KA_USA_Template">
  <a:themeElements>
    <a:clrScheme name="Custom 8">
      <a:dk1>
        <a:srgbClr val="2E6482"/>
      </a:dk1>
      <a:lt1>
        <a:srgbClr val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