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jpeg" ContentType="image/jpeg"/>
  <Default Extension="rels" ContentType="application/vnd.openxmlformats-package.relationships+xml"/>
  <Default Extension="wav" ContentType="audio/wav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7" r:id="rId2"/>
    <p:sldId id="265" r:id="rId3"/>
    <p:sldId id="259" r:id="rId4"/>
    <p:sldId id="269" r:id="rId5"/>
    <p:sldId id="272" r:id="rId6"/>
    <p:sldId id="273" r:id="rId7"/>
    <p:sldId id="274" r:id="rId8"/>
    <p:sldId id="276" r:id="rId9"/>
    <p:sldId id="271" r:id="rId10"/>
    <p:sldId id="275" r:id="rId1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10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C197"/>
    <a:srgbClr val="737CBA"/>
    <a:srgbClr val="912E2B"/>
    <a:srgbClr val="8AB1C7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1860" autoAdjust="0"/>
    <p:restoredTop sz="95996" autoAdjust="0"/>
  </p:normalViewPr>
  <p:slideViewPr>
    <p:cSldViewPr snapToGrid="0" snapToObjects="1">
      <p:cViewPr varScale="1">
        <p:scale>
          <a:sx n="114" d="100"/>
          <a:sy n="114" d="100"/>
        </p:scale>
        <p:origin x="-1136" y="-10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64" d="100"/>
          <a:sy n="64" d="100"/>
        </p:scale>
        <p:origin x="-3294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9B2C0-0CB6-754F-BF98-C66050ED9EB7}" type="datetimeFigureOut">
              <a:rPr lang="en-US" smtClean="0"/>
              <a:t>1/18/17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1D71D-A8E1-5041-9B86-8518B39BA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0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8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91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1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Maven Pro Light 300 Regular"/>
                <a:cs typeface="Maven Pro Light 300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7C19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0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6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9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8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0" i="0">
                <a:latin typeface="Maven Pro Regular"/>
                <a:cs typeface="Maven Pro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 Light"/>
                <a:cs typeface="Aleo Light"/>
              </a:defRPr>
            </a:lvl1pPr>
          </a:lstStyle>
          <a:p>
            <a:endParaRPr lang="en-US" dirty="0"/>
          </a:p>
        </p:txBody>
      </p:sp>
      <p:pic>
        <p:nvPicPr>
          <p:cNvPr id="7" name="Picture 6" descr="MKA_USA_Logo_WHITE_XLarg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88" y="4747921"/>
            <a:ext cx="1391711" cy="3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20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aven Pro Regular"/>
          <a:ea typeface="+mj-ea"/>
          <a:cs typeface="Maven Pro Regular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ission Gothic Thin"/>
          <a:ea typeface="+mn-ea"/>
          <a:cs typeface="Mission Gothic Thin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ission Gothic Thin"/>
          <a:ea typeface="+mn-ea"/>
          <a:cs typeface="Mission Gothic Thin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ission Gothic Thin"/>
          <a:ea typeface="+mn-ea"/>
          <a:cs typeface="Mission Gothic Thin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1.jpg"/><Relationship Id="rId5" Type="http://schemas.openxmlformats.org/officeDocument/2006/relationships/image" Target="../media/image22.jpg"/><Relationship Id="rId6" Type="http://schemas.openxmlformats.org/officeDocument/2006/relationships/image" Target="../media/image23.jpg"/><Relationship Id="rId7" Type="http://schemas.openxmlformats.org/officeDocument/2006/relationships/image" Target="../media/image24.jpg"/><Relationship Id="rId8" Type="http://schemas.openxmlformats.org/officeDocument/2006/relationships/image" Target="../media/image25.jpg"/><Relationship Id="rId9" Type="http://schemas.openxmlformats.org/officeDocument/2006/relationships/image" Target="../media/image2.png"/><Relationship Id="rId1" Type="http://schemas.microsoft.com/office/2007/relationships/media" Target="../media/media10.wav"/><Relationship Id="rId2" Type="http://schemas.openxmlformats.org/officeDocument/2006/relationships/audio" Target="../media/media10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1" Type="http://schemas.microsoft.com/office/2007/relationships/media" Target="../media/media2.wav"/><Relationship Id="rId2" Type="http://schemas.openxmlformats.org/officeDocument/2006/relationships/audio" Target="../media/media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2.png"/><Relationship Id="rId1" Type="http://schemas.microsoft.com/office/2007/relationships/media" Target="../media/media3.wav"/><Relationship Id="rId2" Type="http://schemas.openxmlformats.org/officeDocument/2006/relationships/audio" Target="../media/media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6" Type="http://schemas.openxmlformats.org/officeDocument/2006/relationships/image" Target="../media/image5.jpg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9" Type="http://schemas.openxmlformats.org/officeDocument/2006/relationships/image" Target="../media/image2.png"/><Relationship Id="rId1" Type="http://schemas.microsoft.com/office/2007/relationships/media" Target="../media/media4.wav"/><Relationship Id="rId2" Type="http://schemas.openxmlformats.org/officeDocument/2006/relationships/audio" Target="../media/media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6" Type="http://schemas.openxmlformats.org/officeDocument/2006/relationships/image" Target="../media/image10.jpg"/><Relationship Id="rId7" Type="http://schemas.openxmlformats.org/officeDocument/2006/relationships/image" Target="../media/image11.jpg"/><Relationship Id="rId8" Type="http://schemas.openxmlformats.org/officeDocument/2006/relationships/image" Target="../media/image12.jpg"/><Relationship Id="rId9" Type="http://schemas.openxmlformats.org/officeDocument/2006/relationships/image" Target="../media/image2.png"/><Relationship Id="rId1" Type="http://schemas.microsoft.com/office/2007/relationships/media" Target="../media/media5.wav"/><Relationship Id="rId2" Type="http://schemas.openxmlformats.org/officeDocument/2006/relationships/audio" Target="../media/media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13.jpg"/><Relationship Id="rId5" Type="http://schemas.openxmlformats.org/officeDocument/2006/relationships/image" Target="../media/image14.jpg"/><Relationship Id="rId6" Type="http://schemas.openxmlformats.org/officeDocument/2006/relationships/image" Target="../media/image15.jpg"/><Relationship Id="rId7" Type="http://schemas.openxmlformats.org/officeDocument/2006/relationships/image" Target="../media/image16.jpg"/><Relationship Id="rId8" Type="http://schemas.openxmlformats.org/officeDocument/2006/relationships/image" Target="../media/image17.jpg"/><Relationship Id="rId9" Type="http://schemas.openxmlformats.org/officeDocument/2006/relationships/image" Target="../media/image2.png"/><Relationship Id="rId1" Type="http://schemas.microsoft.com/office/2007/relationships/media" Target="../media/media6.wav"/><Relationship Id="rId2" Type="http://schemas.openxmlformats.org/officeDocument/2006/relationships/audio" Target="../media/media6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6" Type="http://schemas.openxmlformats.org/officeDocument/2006/relationships/image" Target="../media/image18.jpg"/><Relationship Id="rId7" Type="http://schemas.openxmlformats.org/officeDocument/2006/relationships/image" Target="../media/image19.jpg"/><Relationship Id="rId8" Type="http://schemas.openxmlformats.org/officeDocument/2006/relationships/image" Target="../media/image2.png"/><Relationship Id="rId1" Type="http://schemas.microsoft.com/office/2007/relationships/media" Target="../media/media7.wav"/><Relationship Id="rId2" Type="http://schemas.openxmlformats.org/officeDocument/2006/relationships/audio" Target="../media/media7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0.jpg"/><Relationship Id="rId5" Type="http://schemas.openxmlformats.org/officeDocument/2006/relationships/image" Target="../media/image2.png"/><Relationship Id="rId1" Type="http://schemas.microsoft.com/office/2007/relationships/media" Target="../media/media8.wav"/><Relationship Id="rId2" Type="http://schemas.openxmlformats.org/officeDocument/2006/relationships/audio" Target="../media/media8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hyperlink" Target="mailto:Tabligh@mkausa.org" TargetMode="External"/><Relationship Id="rId5" Type="http://schemas.openxmlformats.org/officeDocument/2006/relationships/hyperlink" Target="mailto:Tariq.Malik@mkausa.org" TargetMode="External"/><Relationship Id="rId6" Type="http://schemas.openxmlformats.org/officeDocument/2006/relationships/image" Target="../media/image2.png"/><Relationship Id="rId1" Type="http://schemas.microsoft.com/office/2007/relationships/media" Target="../media/media9.wav"/><Relationship Id="rId2" Type="http://schemas.openxmlformats.org/officeDocument/2006/relationships/audio" Target="../media/media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Tabligh </a:t>
            </a:r>
            <a:r>
              <a:rPr lang="ur-PK" dirty="0" smtClean="0"/>
              <a:t>تبلیغ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Department Plans 2016-17</a:t>
            </a:r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4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1126"/>
    </mc:Choice>
    <mc:Fallback>
      <p:transition xmlns:p14="http://schemas.microsoft.com/office/powerpoint/2010/main" spd="slow" advClick="0" advTm="21126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876" y="128470"/>
            <a:ext cx="2585033" cy="17247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94" y="758904"/>
            <a:ext cx="2568365" cy="17122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376" y="2704667"/>
            <a:ext cx="1979166" cy="21318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100" y="2132537"/>
            <a:ext cx="1848099" cy="23412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757" y="758904"/>
            <a:ext cx="1533525" cy="3419475"/>
          </a:xfrm>
          <a:prstGeom prst="rect">
            <a:avLst/>
          </a:prstGeom>
        </p:spPr>
      </p:pic>
      <p:pic>
        <p:nvPicPr>
          <p:cNvPr id="7" name="Sound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789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7413"/>
    </mc:Choice>
    <mc:Fallback>
      <p:transition xmlns:p14="http://schemas.microsoft.com/office/powerpoint/2010/main" spd="slow" advClick="0" advTm="37413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/>
              <a:t>Constitution</a:t>
            </a:r>
            <a:endParaRPr lang="en-US" sz="4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“</a:t>
            </a:r>
            <a:r>
              <a:rPr lang="en-US" dirty="0" err="1"/>
              <a:t>Muhtamim</a:t>
            </a:r>
            <a:r>
              <a:rPr lang="en-US" dirty="0"/>
              <a:t> Tabligh shall arrange to engage </a:t>
            </a:r>
            <a:r>
              <a:rPr lang="en-US" dirty="0" err="1"/>
              <a:t>Khuddam</a:t>
            </a:r>
            <a:r>
              <a:rPr lang="en-US" dirty="0"/>
              <a:t> in </a:t>
            </a:r>
            <a:r>
              <a:rPr lang="en-US" dirty="0" smtClean="0"/>
              <a:t>Tabligh”</a:t>
            </a:r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en-US" dirty="0" smtClean="0"/>
              <a:t>Tabligh</a:t>
            </a:r>
            <a:endParaRPr lang="en-US" dirty="0"/>
          </a:p>
        </p:txBody>
      </p:sp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09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251"/>
    </mc:Choice>
    <mc:Fallback>
      <p:transition xmlns:p14="http://schemas.microsoft.com/office/powerpoint/2010/main" spd="slow" advClick="0" advTm="8251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215281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National Plan</a:t>
            </a:r>
            <a:endParaRPr lang="en-US" sz="4400" dirty="0"/>
          </a:p>
        </p:txBody>
      </p:sp>
      <p:sp>
        <p:nvSpPr>
          <p:cNvPr id="3" name="Rectangle 2"/>
          <p:cNvSpPr/>
          <p:nvPr/>
        </p:nvSpPr>
        <p:spPr>
          <a:xfrm>
            <a:off x="887949" y="1086819"/>
            <a:ext cx="7349207" cy="3525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 outline for the </a:t>
            </a:r>
            <a:r>
              <a:rPr lang="en-US" sz="2000" b="1" u="sng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Majaalis</a:t>
            </a:r>
            <a:r>
              <a:rPr lang="en-US" sz="2000" b="1" u="sng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town has been selected for every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majlis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where the Tabligh efforts will be concentrated.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Hold 2 “Meet a Muslim” sessions on the streets every month. (Preferred if these sessions are also broadcasted on Periscope)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Hold 1 Holy Qur’an Exhibition every quarter in the town assigned.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God of Islam &amp; Holy Qur’an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Prophet Muhammad (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Jesus Son of Mary (as)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Promised Messiah (as)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Give out flyers prior to each Holy Qur’an Exhibition.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romanUcPeriod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Participate in the National Tabligh Day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48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4016"/>
    </mc:Choice>
    <mc:Fallback>
      <p:transition xmlns:p14="http://schemas.microsoft.com/office/powerpoint/2010/main" spd="slow" advClick="0" advTm="104016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0090" y="91107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2016-2017 Goals</a:t>
            </a:r>
            <a:endParaRPr lang="en-US" sz="4000" dirty="0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57200" y="1127745"/>
            <a:ext cx="8382000" cy="2958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b="1" dirty="0">
              <a:solidFill>
                <a:schemeClr val="tx1"/>
              </a:solidFill>
            </a:endParaRPr>
          </a:p>
          <a:p>
            <a:pPr marL="285750" indent="-28575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dirty="0" smtClean="0"/>
              <a:t>MEET A MUSLIM: </a:t>
            </a:r>
            <a:r>
              <a:rPr lang="en-US" sz="2000" dirty="0" smtClean="0">
                <a:solidFill>
                  <a:srgbClr val="FF0000"/>
                </a:solidFill>
              </a:rPr>
              <a:t>24</a:t>
            </a:r>
            <a:r>
              <a:rPr lang="en-US" dirty="0" smtClean="0"/>
              <a:t> “</a:t>
            </a:r>
            <a:r>
              <a:rPr lang="en-US" dirty="0" smtClean="0">
                <a:solidFill>
                  <a:srgbClr val="FF0000"/>
                </a:solidFill>
              </a:rPr>
              <a:t>Meet a Muslim</a:t>
            </a:r>
            <a:r>
              <a:rPr lang="en-US" dirty="0" smtClean="0"/>
              <a:t>” sessions broadcasted live via Periscope by </a:t>
            </a:r>
            <a:r>
              <a:rPr lang="en-US" dirty="0" smtClean="0">
                <a:solidFill>
                  <a:srgbClr val="FF0000"/>
                </a:solidFill>
              </a:rPr>
              <a:t>each </a:t>
            </a:r>
            <a:r>
              <a:rPr lang="en-US" dirty="0" err="1" smtClean="0">
                <a:solidFill>
                  <a:srgbClr val="FF0000"/>
                </a:solidFill>
              </a:rPr>
              <a:t>Majlis</a:t>
            </a:r>
            <a:r>
              <a:rPr lang="en-US" dirty="0" smtClean="0"/>
              <a:t> Insha’Allah.</a:t>
            </a:r>
          </a:p>
          <a:p>
            <a:pPr eaLnBrk="1" hangingPunct="1">
              <a:buClr>
                <a:schemeClr val="tx1"/>
              </a:buClr>
              <a:buSzPct val="100000"/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en-US" dirty="0" smtClean="0"/>
              <a:t>Tabligh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030" y="1801169"/>
            <a:ext cx="2343150" cy="13144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71" y="2029825"/>
            <a:ext cx="3345243" cy="18816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260" y="1973234"/>
            <a:ext cx="3566916" cy="267518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294" y="3185993"/>
            <a:ext cx="2401559" cy="18011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268" y="3603270"/>
            <a:ext cx="1947823" cy="1460867"/>
          </a:xfrm>
          <a:prstGeom prst="rect">
            <a:avLst/>
          </a:prstGeom>
        </p:spPr>
      </p:pic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04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5064"/>
    </mc:Choice>
    <mc:Fallback>
      <p:transition xmlns:p14="http://schemas.microsoft.com/office/powerpoint/2010/main" spd="slow" advClick="0" advTm="25064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0090" y="91107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2016-2017 Goals</a:t>
            </a:r>
            <a:endParaRPr lang="en-US" sz="4000" dirty="0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57200" y="704551"/>
            <a:ext cx="8382000" cy="1925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 lnSpcReduction="10000"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b="1" dirty="0">
              <a:solidFill>
                <a:schemeClr val="tx1"/>
              </a:solidFill>
            </a:endParaRPr>
          </a:p>
          <a:p>
            <a:pPr marL="285750" indent="-28575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dirty="0" smtClean="0"/>
              <a:t>HOLY QUR’AN EXHIBITION: </a:t>
            </a:r>
            <a:r>
              <a:rPr lang="en-US" dirty="0" smtClean="0">
                <a:solidFill>
                  <a:srgbClr val="FF0000"/>
                </a:solidFill>
              </a:rPr>
              <a:t>4</a:t>
            </a:r>
            <a:r>
              <a:rPr lang="en-US" dirty="0" smtClean="0"/>
              <a:t> “</a:t>
            </a:r>
            <a:r>
              <a:rPr lang="en-US" dirty="0" smtClean="0">
                <a:solidFill>
                  <a:srgbClr val="FF0000"/>
                </a:solidFill>
              </a:rPr>
              <a:t>HQE</a:t>
            </a:r>
            <a:r>
              <a:rPr lang="en-US" dirty="0" smtClean="0"/>
              <a:t>” </a:t>
            </a:r>
            <a:r>
              <a:rPr lang="en-US" dirty="0" smtClean="0">
                <a:solidFill>
                  <a:srgbClr val="FF0000"/>
                </a:solidFill>
              </a:rPr>
              <a:t>per </a:t>
            </a:r>
            <a:r>
              <a:rPr lang="en-US" dirty="0" err="1" smtClean="0">
                <a:solidFill>
                  <a:srgbClr val="FF0000"/>
                </a:solidFill>
              </a:rPr>
              <a:t>majlis</a:t>
            </a:r>
            <a:r>
              <a:rPr lang="en-US" dirty="0" smtClean="0"/>
              <a:t>. Preferably One for each Quarter Insha’Allah.</a:t>
            </a:r>
          </a:p>
          <a:p>
            <a:pPr marL="742950" lvl="1" indent="-285750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dirty="0" smtClean="0"/>
              <a:t>First Exhibition:			</a:t>
            </a:r>
            <a:r>
              <a:rPr lang="en-US" dirty="0"/>
              <a:t>God of Islam &amp; Holy Qur’an</a:t>
            </a:r>
          </a:p>
          <a:p>
            <a:pPr marL="742950" lvl="1" indent="-285750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dirty="0" smtClean="0"/>
              <a:t>Second Exhibition:		</a:t>
            </a:r>
            <a:r>
              <a:rPr lang="en-US" dirty="0"/>
              <a:t>Holy Prophet Muhammad (</a:t>
            </a:r>
            <a:r>
              <a:rPr lang="en-US" dirty="0" err="1"/>
              <a:t>sa</a:t>
            </a:r>
            <a:r>
              <a:rPr lang="en-US" dirty="0"/>
              <a:t>)</a:t>
            </a:r>
          </a:p>
          <a:p>
            <a:pPr marL="742950" lvl="1" indent="-285750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dirty="0" smtClean="0"/>
              <a:t>Third Exhibition:			</a:t>
            </a:r>
            <a:r>
              <a:rPr lang="en-US" dirty="0"/>
              <a:t>Jesus </a:t>
            </a:r>
            <a:r>
              <a:rPr lang="en-US" dirty="0" smtClean="0"/>
              <a:t>(as) in Islam</a:t>
            </a:r>
            <a:endParaRPr lang="en-US" dirty="0"/>
          </a:p>
          <a:p>
            <a:pPr marL="742950" lvl="1" indent="-285750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dirty="0" smtClean="0"/>
              <a:t>Fourth Exhibition:		</a:t>
            </a:r>
            <a:r>
              <a:rPr lang="en-US" dirty="0"/>
              <a:t>The Promised Messiah (as)</a:t>
            </a:r>
          </a:p>
          <a:p>
            <a:pPr lvl="1">
              <a:buClr>
                <a:schemeClr val="tx1"/>
              </a:buClr>
              <a:buSzPct val="100000"/>
              <a:defRPr/>
            </a:pPr>
            <a:endParaRPr lang="en-US" dirty="0" smtClean="0"/>
          </a:p>
          <a:p>
            <a:pPr eaLnBrk="1" hangingPunct="1">
              <a:buClr>
                <a:schemeClr val="tx1"/>
              </a:buClr>
              <a:buSzPct val="100000"/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en-US" dirty="0" smtClean="0"/>
              <a:t>Tabligh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560" y="2440919"/>
            <a:ext cx="1974154" cy="26322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445" y="1862569"/>
            <a:ext cx="2728086" cy="15345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0919"/>
            <a:ext cx="3667676" cy="20630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715" y="2914108"/>
            <a:ext cx="1521140" cy="2028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896" y="3508466"/>
            <a:ext cx="1868593" cy="1322479"/>
          </a:xfrm>
          <a:prstGeom prst="rect">
            <a:avLst/>
          </a:prstGeom>
        </p:spPr>
      </p:pic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480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6077"/>
    </mc:Choice>
    <mc:Fallback>
      <p:transition xmlns:p14="http://schemas.microsoft.com/office/powerpoint/2010/main" spd="slow" advClick="0" advTm="26077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0090" y="91107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2016-2017 Goals</a:t>
            </a:r>
            <a:endParaRPr lang="en-US" sz="4000" dirty="0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57200" y="1127745"/>
            <a:ext cx="8382000" cy="2958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b="1" dirty="0">
              <a:solidFill>
                <a:schemeClr val="tx1"/>
              </a:solidFill>
            </a:endParaRPr>
          </a:p>
          <a:p>
            <a:pPr marL="285750" indent="-28575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dirty="0" smtClean="0"/>
              <a:t>Flyers Distribution: </a:t>
            </a:r>
            <a:r>
              <a:rPr lang="en-US" dirty="0" smtClean="0">
                <a:solidFill>
                  <a:srgbClr val="FF0000"/>
                </a:solidFill>
              </a:rPr>
              <a:t>Collectively</a:t>
            </a:r>
            <a:r>
              <a:rPr lang="en-US" dirty="0" smtClean="0"/>
              <a:t> we all distribute </a:t>
            </a:r>
            <a:r>
              <a:rPr lang="en-US" dirty="0" smtClean="0">
                <a:solidFill>
                  <a:srgbClr val="FF0000"/>
                </a:solidFill>
              </a:rPr>
              <a:t>Half Million Flyers</a:t>
            </a:r>
            <a:r>
              <a:rPr lang="en-US" dirty="0" smtClean="0"/>
              <a:t> nationwide (Insha’Allah)</a:t>
            </a:r>
          </a:p>
          <a:p>
            <a:pPr eaLnBrk="1" hangingPunct="1">
              <a:buClr>
                <a:schemeClr val="tx1"/>
              </a:buClr>
              <a:buSzPct val="100000"/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en-US" dirty="0" smtClean="0"/>
              <a:t>Tabligh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74" y="1827028"/>
            <a:ext cx="3012733" cy="22595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237" y="3173064"/>
            <a:ext cx="2436037" cy="18270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897" y="1697925"/>
            <a:ext cx="1563848" cy="27801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634" y="1791003"/>
            <a:ext cx="1224237" cy="163231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65" y="2104596"/>
            <a:ext cx="2130541" cy="2840721"/>
          </a:xfrm>
          <a:prstGeom prst="rect">
            <a:avLst/>
          </a:prstGeom>
        </p:spPr>
      </p:pic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953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4192"/>
    </mc:Choice>
    <mc:Fallback>
      <p:transition xmlns:p14="http://schemas.microsoft.com/office/powerpoint/2010/main" spd="slow" advClick="0" advTm="24192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0090" y="91107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2016-2017 Goals</a:t>
            </a:r>
            <a:endParaRPr lang="en-US" sz="4000" dirty="0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57200" y="1127745"/>
            <a:ext cx="8382000" cy="2958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b="1" dirty="0">
              <a:solidFill>
                <a:schemeClr val="tx1"/>
              </a:solidFill>
            </a:endParaRPr>
          </a:p>
          <a:p>
            <a:pPr marL="285750" indent="-28575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dirty="0" smtClean="0"/>
              <a:t>NATIONAL TABLIGH DAY: </a:t>
            </a:r>
            <a:r>
              <a:rPr lang="en-US" dirty="0" smtClean="0">
                <a:solidFill>
                  <a:srgbClr val="FF0000"/>
                </a:solidFill>
              </a:rPr>
              <a:t>Participate</a:t>
            </a:r>
            <a:r>
              <a:rPr lang="en-US" dirty="0" smtClean="0"/>
              <a:t> in the </a:t>
            </a:r>
            <a:r>
              <a:rPr lang="en-US" dirty="0" smtClean="0">
                <a:solidFill>
                  <a:srgbClr val="FF0000"/>
                </a:solidFill>
              </a:rPr>
              <a:t>national MKA Tabligh Day</a:t>
            </a:r>
            <a:r>
              <a:rPr lang="en-US" dirty="0" smtClean="0"/>
              <a:t>. Date to be announced Insha’Allah.</a:t>
            </a:r>
          </a:p>
          <a:p>
            <a:pPr eaLnBrk="1" hangingPunct="1">
              <a:buClr>
                <a:schemeClr val="tx1"/>
              </a:buClr>
              <a:buSzPct val="100000"/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en-US" dirty="0" smtClean="0"/>
              <a:t>Tabligh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26" y="1973234"/>
            <a:ext cx="3345243" cy="18816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260" y="1973234"/>
            <a:ext cx="3566916" cy="267518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291" y="1787468"/>
            <a:ext cx="2545366" cy="19090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476" y="3310827"/>
            <a:ext cx="2415141" cy="1811356"/>
          </a:xfrm>
          <a:prstGeom prst="rect">
            <a:avLst/>
          </a:prstGeom>
        </p:spPr>
      </p:pic>
      <p:pic>
        <p:nvPicPr>
          <p:cNvPr id="3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468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473"/>
    </mc:Choice>
    <mc:Fallback>
      <p:transition xmlns:p14="http://schemas.microsoft.com/office/powerpoint/2010/main" spd="slow" advClick="0" advTm="15473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Bai’ats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>
                <a:solidFill>
                  <a:srgbClr val="FF0000"/>
                </a:solidFill>
              </a:rPr>
              <a:t>Insha’Allah</a:t>
            </a:r>
            <a:r>
              <a:rPr lang="en-US" sz="1800" dirty="0" smtClean="0"/>
              <a:t> we will try to bring </a:t>
            </a:r>
            <a:r>
              <a:rPr lang="en-US" sz="1800" dirty="0" smtClean="0">
                <a:solidFill>
                  <a:srgbClr val="FF0000"/>
                </a:solidFill>
              </a:rPr>
              <a:t>75 Pious Souls</a:t>
            </a:r>
            <a:r>
              <a:rPr lang="en-US" sz="1800" dirty="0" smtClean="0"/>
              <a:t> into the fold of Islam </a:t>
            </a:r>
            <a:r>
              <a:rPr lang="en-US" sz="1800" dirty="0" err="1" smtClean="0"/>
              <a:t>Ahmadiyyat</a:t>
            </a:r>
            <a:r>
              <a:rPr lang="en-US" sz="1800" dirty="0" smtClean="0"/>
              <a:t> in USA </a:t>
            </a:r>
            <a:r>
              <a:rPr lang="en-US" sz="1800" dirty="0" smtClean="0">
                <a:solidFill>
                  <a:srgbClr val="FF0000"/>
                </a:solidFill>
              </a:rPr>
              <a:t>this year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085" y="1709501"/>
            <a:ext cx="3984576" cy="2658459"/>
          </a:xfrm>
          <a:prstGeom prst="rect">
            <a:avLst/>
          </a:prstGeom>
        </p:spPr>
      </p:pic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705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0531"/>
    </mc:Choice>
    <mc:Fallback>
      <p:transition xmlns:p14="http://schemas.microsoft.com/office/powerpoint/2010/main" spd="slow" advClick="0" advTm="20531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0090" y="91107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000" dirty="0" err="1" smtClean="0"/>
              <a:t>Maal</a:t>
            </a:r>
            <a:r>
              <a:rPr lang="en-US" sz="4000" dirty="0" smtClean="0"/>
              <a:t> National Team</a:t>
            </a:r>
            <a:endParaRPr lang="en-US" sz="40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en-US" dirty="0" smtClean="0"/>
              <a:t>Tabligh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2840868"/>
              </p:ext>
            </p:extLst>
          </p:nvPr>
        </p:nvGraphicFramePr>
        <p:xfrm>
          <a:off x="541868" y="1171928"/>
          <a:ext cx="8144932" cy="3058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362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6245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8433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6191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Title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Email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Phone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Mohtamim</a:t>
                      </a:r>
                      <a:r>
                        <a:rPr lang="en-US" sz="1600" dirty="0" smtClean="0"/>
                        <a:t> Tabligh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Faran Rabbani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hlinkClick r:id="rId4"/>
                        </a:rPr>
                        <a:t>Tabligh@mkausa.org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202 322 9014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Naib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Mohtamim</a:t>
                      </a:r>
                      <a:r>
                        <a:rPr lang="en-US" sz="1600" baseline="0" dirty="0" smtClean="0"/>
                        <a:t> Tabligh 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Tariq H. Malik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hlinkClick r:id="rId5"/>
                        </a:rPr>
                        <a:t>Tariq.Malik@mkausa.org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202 509 6769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Naib </a:t>
                      </a:r>
                      <a:r>
                        <a:rPr lang="en-US" sz="1600" dirty="0" err="1" smtClean="0"/>
                        <a:t>Mohtamim</a:t>
                      </a:r>
                      <a:r>
                        <a:rPr lang="en-US" sz="1600" dirty="0" smtClean="0"/>
                        <a:t> Tabligh 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Dr. Iftekhar Ahmad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Iftekhar.Ahmad@mkausa.org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248 875 4389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Naib </a:t>
                      </a:r>
                      <a:r>
                        <a:rPr lang="en-US" sz="1600" dirty="0" err="1" smtClean="0"/>
                        <a:t>Mohtamim</a:t>
                      </a:r>
                      <a:r>
                        <a:rPr lang="en-US" sz="1600" dirty="0" smtClean="0"/>
                        <a:t> Tabligh 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Waqas Bin Khalid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Waqas.Khalid@mkausa.org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218 428 1155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56914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Naib </a:t>
                      </a:r>
                      <a:r>
                        <a:rPr lang="en-US" sz="1600" dirty="0" err="1" smtClean="0"/>
                        <a:t>Mohtamim</a:t>
                      </a:r>
                      <a:r>
                        <a:rPr lang="en-US" sz="1600" dirty="0" smtClean="0"/>
                        <a:t> Tabligh 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Hanan</a:t>
                      </a:r>
                      <a:r>
                        <a:rPr lang="en-US" sz="1600" dirty="0" smtClean="0"/>
                        <a:t> Shahid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Hanan.Shahid@mkausa.org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618 554 6597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841672" y="2387084"/>
            <a:ext cx="1460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618 554 6597</a:t>
            </a:r>
          </a:p>
        </p:txBody>
      </p:sp>
      <p:sp>
        <p:nvSpPr>
          <p:cNvPr id="4" name="Rectangle 3"/>
          <p:cNvSpPr/>
          <p:nvPr/>
        </p:nvSpPr>
        <p:spPr>
          <a:xfrm>
            <a:off x="3841672" y="2387084"/>
            <a:ext cx="1460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618 554 6597</a:t>
            </a:r>
          </a:p>
        </p:txBody>
      </p:sp>
      <p:sp>
        <p:nvSpPr>
          <p:cNvPr id="8" name="Rectangle 7"/>
          <p:cNvSpPr/>
          <p:nvPr/>
        </p:nvSpPr>
        <p:spPr>
          <a:xfrm>
            <a:off x="3841672" y="2387084"/>
            <a:ext cx="1460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618 554 6597</a:t>
            </a:r>
          </a:p>
        </p:txBody>
      </p:sp>
      <p:pic>
        <p:nvPicPr>
          <p:cNvPr id="5" name="Sound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23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3528"/>
    </mc:Choice>
    <mc:Fallback>
      <p:transition xmlns:p14="http://schemas.microsoft.com/office/powerpoint/2010/main" spd="slow" advClick="0" advTm="23528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asic_MKA_Template_Dark">
  <a:themeElements>
    <a:clrScheme name="MKA">
      <a:dk1>
        <a:srgbClr val="333333"/>
      </a:dk1>
      <a:lt1>
        <a:sysClr val="window" lastClr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1655</TotalTime>
  <Words>315</Words>
  <Application>Microsoft Macintosh PowerPoint</Application>
  <PresentationFormat>On-screen Show (16:9)</PresentationFormat>
  <Paragraphs>69</Paragraphs>
  <Slides>10</Slides>
  <Notes>0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Basic_MKA_Template_Dark</vt:lpstr>
      <vt:lpstr>Tabligh تبلیغ</vt:lpstr>
      <vt:lpstr>Constitution</vt:lpstr>
      <vt:lpstr>National Plan</vt:lpstr>
      <vt:lpstr>2016-2017 Goals</vt:lpstr>
      <vt:lpstr>2016-2017 Goals</vt:lpstr>
      <vt:lpstr>2016-2017 Goals</vt:lpstr>
      <vt:lpstr>2016-2017 Goals</vt:lpstr>
      <vt:lpstr>Bai’ats</vt:lpstr>
      <vt:lpstr>Maal National Team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Mohsin</dc:creator>
  <cp:lastModifiedBy>Tariq Malik</cp:lastModifiedBy>
  <cp:revision>66</cp:revision>
  <dcterms:created xsi:type="dcterms:W3CDTF">2013-09-11T05:50:54Z</dcterms:created>
  <dcterms:modified xsi:type="dcterms:W3CDTF">2017-01-19T04:15:21Z</dcterms:modified>
</cp:coreProperties>
</file>