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65" r:id="rId3"/>
    <p:sldId id="259" r:id="rId4"/>
    <p:sldId id="269" r:id="rId5"/>
    <p:sldId id="272" r:id="rId6"/>
    <p:sldId id="273" r:id="rId7"/>
    <p:sldId id="274" r:id="rId8"/>
    <p:sldId id="276" r:id="rId9"/>
    <p:sldId id="271" r:id="rId10"/>
    <p:sldId id="275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C197"/>
    <a:srgbClr val="737CBA"/>
    <a:srgbClr val="912E2B"/>
    <a:srgbClr val="8AB1C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860" autoAdjust="0"/>
    <p:restoredTop sz="95996" autoAdjust="0"/>
  </p:normalViewPr>
  <p:slideViewPr>
    <p:cSldViewPr snapToGrid="0" snapToObjects="1">
      <p:cViewPr varScale="1">
        <p:scale>
          <a:sx n="114" d="100"/>
          <a:sy n="114" d="100"/>
        </p:scale>
        <p:origin x="-1136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-329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9B2C0-0CB6-754F-BF98-C66050ED9EB7}" type="datetimeFigureOut">
              <a:rPr lang="en-US" smtClean="0"/>
              <a:t>1/18/17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1D71D-A8E1-5041-9B86-8518B39BA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8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8AB1C7"/>
                </a:solidFill>
                <a:latin typeface="Aleo Light"/>
                <a:cs typeface="Ale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91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Maven Pro Light 300 Regular"/>
                <a:cs typeface="Maven Pro Light 300 Regular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77C197"/>
                </a:solidFill>
                <a:latin typeface="Aleo Light"/>
                <a:cs typeface="Aleo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0" i="0">
                <a:latin typeface="Maven Pro Regular"/>
                <a:cs typeface="Maven Pro Regular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8AB1C7"/>
                </a:solidFill>
                <a:latin typeface="Aleo Light"/>
                <a:cs typeface="Ale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eo Light"/>
                <a:cs typeface="Aleo Light"/>
              </a:defRPr>
            </a:lvl1pPr>
          </a:lstStyle>
          <a:p>
            <a:endParaRPr lang="en-US" dirty="0"/>
          </a:p>
        </p:txBody>
      </p:sp>
      <p:pic>
        <p:nvPicPr>
          <p:cNvPr id="7" name="Picture 6" descr="MKA_USA_Logo_WHITE_XLar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88" y="4747921"/>
            <a:ext cx="1391711" cy="3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202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Maven Pro Regular"/>
          <a:ea typeface="+mj-ea"/>
          <a:cs typeface="Maven Pr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ssion Gothic Thin"/>
          <a:ea typeface="+mn-ea"/>
          <a:cs typeface="Mission Gothic Thi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ssion Gothic Thin"/>
          <a:ea typeface="+mn-ea"/>
          <a:cs typeface="Mission Gothic Thi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ssion Gothic Thin"/>
          <a:ea typeface="+mn-ea"/>
          <a:cs typeface="Mission Gothic Thi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ssion Gothic Thin"/>
          <a:ea typeface="+mn-ea"/>
          <a:cs typeface="Mission Gothic Thi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ssion Gothic Thin"/>
          <a:ea typeface="+mn-ea"/>
          <a:cs typeface="Mission Gothic Thi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25.jpg"/><Relationship Id="rId9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2.jpg"/><Relationship Id="rId9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9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jpg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hyperlink" Target="mailto:Tabligh@mkausa.org" TargetMode="External"/><Relationship Id="rId5" Type="http://schemas.openxmlformats.org/officeDocument/2006/relationships/hyperlink" Target="mailto:Tariq.Malik@mkausa.org" TargetMode="External"/><Relationship Id="rId6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Tabligh </a:t>
            </a:r>
            <a:r>
              <a:rPr lang="ur-PK" dirty="0" smtClean="0"/>
              <a:t>تبلیغ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Department Plans 2016-17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126"/>
    </mc:Choice>
    <mc:Fallback>
      <p:transition xmlns:p14="http://schemas.microsoft.com/office/powerpoint/2010/main" spd="slow" advClick="0" advTm="211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76" y="128470"/>
            <a:ext cx="2585033" cy="1724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4" y="758904"/>
            <a:ext cx="2568365" cy="1712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76" y="2704667"/>
            <a:ext cx="1979166" cy="2131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00" y="2132537"/>
            <a:ext cx="1848099" cy="2341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757" y="758904"/>
            <a:ext cx="1533525" cy="3419475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8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7413"/>
    </mc:Choice>
    <mc:Fallback>
      <p:transition xmlns:p14="http://schemas.microsoft.com/office/powerpoint/2010/main" spd="slow" advClick="0" advTm="3741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Constitution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“</a:t>
            </a:r>
            <a:r>
              <a:rPr lang="en-US" dirty="0" err="1"/>
              <a:t>Muhtamim</a:t>
            </a:r>
            <a:r>
              <a:rPr lang="en-US" dirty="0"/>
              <a:t> Tabligh shall arrange to engage </a:t>
            </a:r>
            <a:r>
              <a:rPr lang="en-US" dirty="0" err="1"/>
              <a:t>Khuddam</a:t>
            </a:r>
            <a:r>
              <a:rPr lang="en-US" dirty="0"/>
              <a:t> in </a:t>
            </a:r>
            <a:r>
              <a:rPr lang="en-US" dirty="0" smtClean="0"/>
              <a:t>Tabligh”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704735"/>
            <a:ext cx="2153265" cy="438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ven Pro Regular"/>
                <a:ea typeface="+mj-ea"/>
                <a:cs typeface="Maven Pro Regular"/>
              </a:defRPr>
            </a:lvl1pPr>
          </a:lstStyle>
          <a:p>
            <a:r>
              <a:rPr lang="en-US" dirty="0" smtClean="0"/>
              <a:t>Tabligh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0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251"/>
    </mc:Choice>
    <mc:Fallback>
      <p:transition xmlns:p14="http://schemas.microsoft.com/office/powerpoint/2010/main" spd="slow" advClick="0" advTm="825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090" y="215281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National Plan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887949" y="1086819"/>
            <a:ext cx="7349207" cy="3525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 outline for the </a:t>
            </a:r>
            <a:r>
              <a:rPr lang="en-US" sz="2000" b="1" u="sng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Majaalis</a:t>
            </a: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town has been selected for every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majlis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where the Tabligh efforts will be concentrated.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Hold 2 “Meet a Muslim” sessions on the streets every month. (Preferred if these sessions are also broadcasted on Periscope)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Hold 1 Holy Qur’an Exhibition every quarter in the town assigned.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of Islam &amp; Holy Qur’an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Prophet Muhammad (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Jesus Son of Mary (as)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Promised Messiah (as)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 out flyers prior to each Holy Qur’an Exhibition.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U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Participate in the National Tabligh Day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4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4016"/>
    </mc:Choice>
    <mc:Fallback>
      <p:transition xmlns:p14="http://schemas.microsoft.com/office/powerpoint/2010/main" spd="slow" advClick="0" advTm="10401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0090" y="91107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2016-2017 Goals</a:t>
            </a:r>
            <a:endParaRPr lang="en-US" sz="40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200" y="1127745"/>
            <a:ext cx="8382000" cy="295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hangingPunct="1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MEET A MUSLIM: </a:t>
            </a:r>
            <a:r>
              <a:rPr lang="en-US" sz="2000" dirty="0" smtClean="0">
                <a:solidFill>
                  <a:srgbClr val="FF0000"/>
                </a:solidFill>
              </a:rPr>
              <a:t>24</a:t>
            </a:r>
            <a:r>
              <a:rPr lang="en-US" dirty="0" smtClean="0"/>
              <a:t> “</a:t>
            </a:r>
            <a:r>
              <a:rPr lang="en-US" dirty="0" smtClean="0">
                <a:solidFill>
                  <a:srgbClr val="FF0000"/>
                </a:solidFill>
              </a:rPr>
              <a:t>Meet a Muslim</a:t>
            </a:r>
            <a:r>
              <a:rPr lang="en-US" dirty="0" smtClean="0"/>
              <a:t>” sessions broadcasted live via Periscope by </a:t>
            </a:r>
            <a:r>
              <a:rPr lang="en-US" dirty="0" smtClean="0">
                <a:solidFill>
                  <a:srgbClr val="FF0000"/>
                </a:solidFill>
              </a:rPr>
              <a:t>each </a:t>
            </a:r>
            <a:r>
              <a:rPr lang="en-US" dirty="0" err="1" smtClean="0">
                <a:solidFill>
                  <a:srgbClr val="FF0000"/>
                </a:solidFill>
              </a:rPr>
              <a:t>Majlis</a:t>
            </a:r>
            <a:r>
              <a:rPr lang="en-US" dirty="0" smtClean="0"/>
              <a:t> Insha’Allah.</a:t>
            </a:r>
          </a:p>
          <a:p>
            <a:pPr eaLnBrk="1" hangingPunct="1">
              <a:buClr>
                <a:schemeClr val="tx1"/>
              </a:buClr>
              <a:buSzPct val="100000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04735"/>
            <a:ext cx="2153265" cy="438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ven Pro Regular"/>
                <a:ea typeface="+mj-ea"/>
                <a:cs typeface="Maven Pro Regular"/>
              </a:defRPr>
            </a:lvl1pPr>
          </a:lstStyle>
          <a:p>
            <a:r>
              <a:rPr lang="en-US" dirty="0" smtClean="0"/>
              <a:t>Tabligh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030" y="1801169"/>
            <a:ext cx="2343150" cy="1314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1" y="2029825"/>
            <a:ext cx="3345243" cy="1881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60" y="1973234"/>
            <a:ext cx="3566916" cy="2675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94" y="3185993"/>
            <a:ext cx="2401559" cy="1801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68" y="3603270"/>
            <a:ext cx="1947823" cy="1460867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0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64"/>
    </mc:Choice>
    <mc:Fallback>
      <p:transition xmlns:p14="http://schemas.microsoft.com/office/powerpoint/2010/main" spd="slow" advClick="0" advTm="250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0090" y="91107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2016-2017 Goals</a:t>
            </a:r>
            <a:endParaRPr lang="en-US" sz="40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200" y="704551"/>
            <a:ext cx="8382000" cy="192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hangingPunct="1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HOLY QUR’AN EXHIBITION: </a:t>
            </a:r>
            <a:r>
              <a:rPr lang="en-US" dirty="0" smtClean="0">
                <a:solidFill>
                  <a:srgbClr val="FF0000"/>
                </a:solidFill>
              </a:rPr>
              <a:t>4</a:t>
            </a:r>
            <a:r>
              <a:rPr lang="en-US" dirty="0" smtClean="0"/>
              <a:t> “</a:t>
            </a:r>
            <a:r>
              <a:rPr lang="en-US" dirty="0" smtClean="0">
                <a:solidFill>
                  <a:srgbClr val="FF0000"/>
                </a:solidFill>
              </a:rPr>
              <a:t>HQE</a:t>
            </a:r>
            <a:r>
              <a:rPr lang="en-US" dirty="0" smtClean="0"/>
              <a:t>” </a:t>
            </a:r>
            <a:r>
              <a:rPr lang="en-US" dirty="0" smtClean="0">
                <a:solidFill>
                  <a:srgbClr val="FF0000"/>
                </a:solidFill>
              </a:rPr>
              <a:t>per </a:t>
            </a:r>
            <a:r>
              <a:rPr lang="en-US" dirty="0" err="1" smtClean="0">
                <a:solidFill>
                  <a:srgbClr val="FF0000"/>
                </a:solidFill>
              </a:rPr>
              <a:t>majlis</a:t>
            </a:r>
            <a:r>
              <a:rPr lang="en-US" dirty="0" smtClean="0"/>
              <a:t>. Preferably One for each Quarter Insha’Allah.</a:t>
            </a:r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First Exhibition:			</a:t>
            </a:r>
            <a:r>
              <a:rPr lang="en-US" dirty="0"/>
              <a:t>God of Islam &amp; Holy Qur’an</a:t>
            </a:r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Second Exhibition:		</a:t>
            </a:r>
            <a:r>
              <a:rPr lang="en-US" dirty="0"/>
              <a:t>Holy Prophet Muhammad (</a:t>
            </a:r>
            <a:r>
              <a:rPr lang="en-US" dirty="0" err="1"/>
              <a:t>sa</a:t>
            </a:r>
            <a:r>
              <a:rPr lang="en-US" dirty="0"/>
              <a:t>)</a:t>
            </a:r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Third Exhibition:			</a:t>
            </a:r>
            <a:r>
              <a:rPr lang="en-US" dirty="0"/>
              <a:t>Jesus </a:t>
            </a:r>
            <a:r>
              <a:rPr lang="en-US" dirty="0" smtClean="0"/>
              <a:t>(as) in Islam</a:t>
            </a:r>
            <a:endParaRPr lang="en-US" dirty="0"/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Fourth Exhibition:		</a:t>
            </a:r>
            <a:r>
              <a:rPr lang="en-US" dirty="0"/>
              <a:t>The Promised Messiah (as)</a:t>
            </a:r>
          </a:p>
          <a:p>
            <a:pPr lvl="1">
              <a:buClr>
                <a:schemeClr val="tx1"/>
              </a:buClr>
              <a:buSzPct val="100000"/>
              <a:defRPr/>
            </a:pPr>
            <a:endParaRPr lang="en-US" dirty="0" smtClean="0"/>
          </a:p>
          <a:p>
            <a:pPr eaLnBrk="1" hangingPunct="1">
              <a:buClr>
                <a:schemeClr val="tx1"/>
              </a:buClr>
              <a:buSzPct val="100000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04735"/>
            <a:ext cx="2153265" cy="438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ven Pro Regular"/>
                <a:ea typeface="+mj-ea"/>
                <a:cs typeface="Maven Pro Regular"/>
              </a:defRPr>
            </a:lvl1pPr>
          </a:lstStyle>
          <a:p>
            <a:r>
              <a:rPr lang="en-US" dirty="0" smtClean="0"/>
              <a:t>Tabligh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560" y="2440919"/>
            <a:ext cx="1974154" cy="2632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445" y="1862569"/>
            <a:ext cx="2728086" cy="1534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919"/>
            <a:ext cx="3667676" cy="2063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15" y="2914108"/>
            <a:ext cx="1521140" cy="20281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96" y="3508466"/>
            <a:ext cx="1868593" cy="132247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8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077"/>
    </mc:Choice>
    <mc:Fallback>
      <p:transition xmlns:p14="http://schemas.microsoft.com/office/powerpoint/2010/main" spd="slow" advClick="0" advTm="2607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0090" y="91107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2016-2017 Goals</a:t>
            </a:r>
            <a:endParaRPr lang="en-US" sz="40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200" y="1127745"/>
            <a:ext cx="8382000" cy="295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hangingPunct="1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Flyers Distribution: </a:t>
            </a:r>
            <a:r>
              <a:rPr lang="en-US" dirty="0" smtClean="0">
                <a:solidFill>
                  <a:srgbClr val="FF0000"/>
                </a:solidFill>
              </a:rPr>
              <a:t>Collectively</a:t>
            </a:r>
            <a:r>
              <a:rPr lang="en-US" dirty="0" smtClean="0"/>
              <a:t> we all distribute </a:t>
            </a:r>
            <a:r>
              <a:rPr lang="en-US" dirty="0" smtClean="0">
                <a:solidFill>
                  <a:srgbClr val="FF0000"/>
                </a:solidFill>
              </a:rPr>
              <a:t>Half Million Flyers</a:t>
            </a:r>
            <a:r>
              <a:rPr lang="en-US" dirty="0" smtClean="0"/>
              <a:t> nationwide (Insha’Allah)</a:t>
            </a:r>
          </a:p>
          <a:p>
            <a:pPr eaLnBrk="1" hangingPunct="1">
              <a:buClr>
                <a:schemeClr val="tx1"/>
              </a:buClr>
              <a:buSzPct val="100000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04735"/>
            <a:ext cx="2153265" cy="438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ven Pro Regular"/>
                <a:ea typeface="+mj-ea"/>
                <a:cs typeface="Maven Pro Regular"/>
              </a:defRPr>
            </a:lvl1pPr>
          </a:lstStyle>
          <a:p>
            <a:r>
              <a:rPr lang="en-US" dirty="0" smtClean="0"/>
              <a:t>Tabligh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74" y="1827028"/>
            <a:ext cx="3012733" cy="2259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37" y="3173064"/>
            <a:ext cx="2436037" cy="1827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897" y="1697925"/>
            <a:ext cx="1563848" cy="2780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34" y="1791003"/>
            <a:ext cx="1224237" cy="16323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5" y="2104596"/>
            <a:ext cx="2130541" cy="2840721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5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192"/>
    </mc:Choice>
    <mc:Fallback>
      <p:transition xmlns:p14="http://schemas.microsoft.com/office/powerpoint/2010/main" spd="slow" advClick="0" advTm="2419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0090" y="91107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2016-2017 Goals</a:t>
            </a:r>
            <a:endParaRPr lang="en-US" sz="40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200" y="1127745"/>
            <a:ext cx="8382000" cy="295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hangingPunct="1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NATIONAL TABLIGH DAY: </a:t>
            </a:r>
            <a:r>
              <a:rPr lang="en-US" dirty="0" smtClean="0">
                <a:solidFill>
                  <a:srgbClr val="FF0000"/>
                </a:solidFill>
              </a:rPr>
              <a:t>Participate</a:t>
            </a:r>
            <a:r>
              <a:rPr lang="en-US" dirty="0" smtClean="0"/>
              <a:t> in the </a:t>
            </a:r>
            <a:r>
              <a:rPr lang="en-US" dirty="0" smtClean="0">
                <a:solidFill>
                  <a:srgbClr val="FF0000"/>
                </a:solidFill>
              </a:rPr>
              <a:t>national MKA Tabligh Day</a:t>
            </a:r>
            <a:r>
              <a:rPr lang="en-US" dirty="0" smtClean="0"/>
              <a:t>. Date to be announced Insha’Allah.</a:t>
            </a:r>
          </a:p>
          <a:p>
            <a:pPr eaLnBrk="1" hangingPunct="1">
              <a:buClr>
                <a:schemeClr val="tx1"/>
              </a:buClr>
              <a:buSzPct val="100000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04735"/>
            <a:ext cx="2153265" cy="438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ven Pro Regular"/>
                <a:ea typeface="+mj-ea"/>
                <a:cs typeface="Maven Pro Regular"/>
              </a:defRPr>
            </a:lvl1pPr>
          </a:lstStyle>
          <a:p>
            <a:r>
              <a:rPr lang="en-US" dirty="0" smtClean="0"/>
              <a:t>Tabligh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6" y="1973234"/>
            <a:ext cx="3345243" cy="1881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60" y="1973234"/>
            <a:ext cx="3566916" cy="26751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91" y="1787468"/>
            <a:ext cx="2545366" cy="1909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76" y="3310827"/>
            <a:ext cx="2415141" cy="1811356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6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473"/>
    </mc:Choice>
    <mc:Fallback>
      <p:transition xmlns:p14="http://schemas.microsoft.com/office/powerpoint/2010/main" spd="slow" advClick="0" advTm="1547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Bai’ats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Insha’Allah</a:t>
            </a:r>
            <a:r>
              <a:rPr lang="en-US" sz="1800" dirty="0" smtClean="0"/>
              <a:t> we will try to bring </a:t>
            </a:r>
            <a:r>
              <a:rPr lang="en-US" sz="1800" dirty="0" smtClean="0">
                <a:solidFill>
                  <a:srgbClr val="FF0000"/>
                </a:solidFill>
              </a:rPr>
              <a:t>75 Pious Souls</a:t>
            </a:r>
            <a:r>
              <a:rPr lang="en-US" sz="1800" dirty="0" smtClean="0"/>
              <a:t> into the fold of Islam </a:t>
            </a:r>
            <a:r>
              <a:rPr lang="en-US" sz="1800" dirty="0" err="1" smtClean="0"/>
              <a:t>Ahmadiyyat</a:t>
            </a:r>
            <a:r>
              <a:rPr lang="en-US" sz="1800" dirty="0" smtClean="0"/>
              <a:t> in USA </a:t>
            </a:r>
            <a:r>
              <a:rPr lang="en-US" sz="1800" dirty="0" smtClean="0">
                <a:solidFill>
                  <a:srgbClr val="FF0000"/>
                </a:solidFill>
              </a:rPr>
              <a:t>this year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085" y="1709501"/>
            <a:ext cx="3984576" cy="2658459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0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531"/>
    </mc:Choice>
    <mc:Fallback>
      <p:transition xmlns:p14="http://schemas.microsoft.com/office/powerpoint/2010/main" spd="slow" advClick="0" advTm="2053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0090" y="91107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 smtClean="0"/>
              <a:t>Maal</a:t>
            </a:r>
            <a:r>
              <a:rPr lang="en-US" sz="4000" dirty="0" smtClean="0"/>
              <a:t> National Team</a:t>
            </a:r>
            <a:endParaRPr lang="en-US" sz="4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704735"/>
            <a:ext cx="2153265" cy="438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ven Pro Regular"/>
                <a:ea typeface="+mj-ea"/>
                <a:cs typeface="Maven Pro Regular"/>
              </a:defRPr>
            </a:lvl1pPr>
          </a:lstStyle>
          <a:p>
            <a:r>
              <a:rPr lang="en-US" dirty="0" smtClean="0"/>
              <a:t>Tabligh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840868"/>
              </p:ext>
            </p:extLst>
          </p:nvPr>
        </p:nvGraphicFramePr>
        <p:xfrm>
          <a:off x="541868" y="1171928"/>
          <a:ext cx="8144932" cy="3058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62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624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843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19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Email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Phone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Mohtamim</a:t>
                      </a:r>
                      <a:r>
                        <a:rPr lang="en-US" sz="1600" dirty="0" smtClean="0"/>
                        <a:t> Tabligh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Faran Rabbani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hlinkClick r:id="rId4"/>
                        </a:rPr>
                        <a:t>Tabligh@mkausa.org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202 322 9014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Naib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Mohtamim</a:t>
                      </a:r>
                      <a:r>
                        <a:rPr lang="en-US" sz="1600" baseline="0" dirty="0" smtClean="0"/>
                        <a:t> Tabligh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Tariq H. Malik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hlinkClick r:id="rId5"/>
                        </a:rPr>
                        <a:t>Tariq.Malik@mkausa.org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202 509 6769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Naib </a:t>
                      </a:r>
                      <a:r>
                        <a:rPr lang="en-US" sz="1600" dirty="0" err="1" smtClean="0"/>
                        <a:t>Mohtamim</a:t>
                      </a:r>
                      <a:r>
                        <a:rPr lang="en-US" sz="1600" dirty="0" smtClean="0"/>
                        <a:t> Tabligh 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Dr. Iftekhar Ahmad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Iftekhar.Ahmad@mkausa.org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248 875 4389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Naib </a:t>
                      </a:r>
                      <a:r>
                        <a:rPr lang="en-US" sz="1600" dirty="0" err="1" smtClean="0"/>
                        <a:t>Mohtamim</a:t>
                      </a:r>
                      <a:r>
                        <a:rPr lang="en-US" sz="1600" dirty="0" smtClean="0"/>
                        <a:t> Tabligh 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Waqas Bin Khalid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Waqas.Khalid@mkausa.org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218 428 1155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6914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Naib </a:t>
                      </a:r>
                      <a:r>
                        <a:rPr lang="en-US" sz="1600" dirty="0" err="1" smtClean="0"/>
                        <a:t>Mohtamim</a:t>
                      </a:r>
                      <a:r>
                        <a:rPr lang="en-US" sz="1600" dirty="0" smtClean="0"/>
                        <a:t> Tabligh 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Hanan</a:t>
                      </a:r>
                      <a:r>
                        <a:rPr lang="en-US" sz="1600" dirty="0" smtClean="0"/>
                        <a:t> Shahid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Hanan.Shahid@mkausa.org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618 554 6597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841672" y="2387084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618 554 6597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1672" y="2387084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618 554 6597</a:t>
            </a:r>
          </a:p>
        </p:txBody>
      </p:sp>
      <p:sp>
        <p:nvSpPr>
          <p:cNvPr id="8" name="Rectangle 7"/>
          <p:cNvSpPr/>
          <p:nvPr/>
        </p:nvSpPr>
        <p:spPr>
          <a:xfrm>
            <a:off x="3841672" y="2387084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618 554 6597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2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528"/>
    </mc:Choice>
    <mc:Fallback>
      <p:transition xmlns:p14="http://schemas.microsoft.com/office/powerpoint/2010/main" spd="slow" advClick="0" advTm="2352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c_MKA_Template_Dark">
  <a:themeElements>
    <a:clrScheme name="MKA">
      <a:dk1>
        <a:srgbClr val="333333"/>
      </a:dk1>
      <a:lt1>
        <a:sysClr val="window" lastClr="FFFFFF"/>
      </a:lt1>
      <a:dk2>
        <a:srgbClr val="3A494C"/>
      </a:dk2>
      <a:lt2>
        <a:srgbClr val="8AB1C7"/>
      </a:lt2>
      <a:accent1>
        <a:srgbClr val="912E2B"/>
      </a:accent1>
      <a:accent2>
        <a:srgbClr val="2D6481"/>
      </a:accent2>
      <a:accent3>
        <a:srgbClr val="866F55"/>
      </a:accent3>
      <a:accent4>
        <a:srgbClr val="3A494C"/>
      </a:accent4>
      <a:accent5>
        <a:srgbClr val="737CBA"/>
      </a:accent5>
      <a:accent6>
        <a:srgbClr val="8AB1C7"/>
      </a:accent6>
      <a:hlink>
        <a:srgbClr val="77C197"/>
      </a:hlink>
      <a:folHlink>
        <a:srgbClr val="737CB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1655</TotalTime>
  <Words>315</Words>
  <Application>Microsoft Macintosh PowerPoint</Application>
  <PresentationFormat>On-screen Show (16:9)</PresentationFormat>
  <Paragraphs>69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Basic_MKA_Template_Dark</vt:lpstr>
      <vt:lpstr>Tabligh تبلیغ</vt:lpstr>
      <vt:lpstr>Constitution</vt:lpstr>
      <vt:lpstr>National Plan</vt:lpstr>
      <vt:lpstr>2016-2017 Goals</vt:lpstr>
      <vt:lpstr>2016-2017 Goals</vt:lpstr>
      <vt:lpstr>2016-2017 Goals</vt:lpstr>
      <vt:lpstr>2016-2017 Goals</vt:lpstr>
      <vt:lpstr>Bai’ats</vt:lpstr>
      <vt:lpstr>Maal National Team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Mohsin</dc:creator>
  <cp:lastModifiedBy>Tariq Malik</cp:lastModifiedBy>
  <cp:revision>66</cp:revision>
  <dcterms:created xsi:type="dcterms:W3CDTF">2013-09-11T05:50:54Z</dcterms:created>
  <dcterms:modified xsi:type="dcterms:W3CDTF">2017-01-19T04:15:21Z</dcterms:modified>
</cp:coreProperties>
</file>