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Maven Pro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7FCBDA45-CDD2-481C-9FCE-A21454C1FBD3}">
  <a:tblStyle styleId="{7FCBDA45-CDD2-481C-9FCE-A21454C1FB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7E7"/>
          </a:solidFill>
        </a:fill>
      </a:tcStyle>
    </a:wholeTbl>
    <a:band1H>
      <a:tcTxStyle/>
      <a:tcStyle>
        <a:fill>
          <a:solidFill>
            <a:srgbClr val="CCCCCC"/>
          </a:solidFill>
        </a:fill>
      </a:tcStyle>
    </a:band1H>
    <a:band2H>
      <a:tcTxStyle/>
    </a:band2H>
    <a:band1V>
      <a:tcTxStyle/>
      <a:tcStyle>
        <a:fill>
          <a:solidFill>
            <a:srgbClr val="CCCCCC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dk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dk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MavenPro-bold.fntdata"/><Relationship Id="rId14" Type="http://schemas.openxmlformats.org/officeDocument/2006/relationships/font" Target="fonts/MavenPr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ab8362ce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4ab8362ce6_0_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4a72e29d91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4a72e29d9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4a72e29d91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AB1C7"/>
              </a:buClr>
              <a:buSzPts val="3200"/>
              <a:buNone/>
              <a:defRPr>
                <a:solidFill>
                  <a:srgbClr val="8AB1C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5" name="Google Shape;25;p4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aven Pro"/>
              <a:buNone/>
              <a:defRPr b="1" sz="4000" cap="none"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77C197"/>
              </a:buClr>
              <a:buSzPts val="2000"/>
              <a:buNone/>
              <a:defRPr sz="2000">
                <a:solidFill>
                  <a:srgbClr val="77C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aven Pro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8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  <a:defRPr b="0" i="0" sz="2000"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8AB1C7"/>
              </a:buClr>
              <a:buSzPts val="1400"/>
              <a:buNone/>
              <a:defRPr b="0" i="0" sz="1400">
                <a:solidFill>
                  <a:srgbClr val="8AB1C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333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aven Pro"/>
              <a:buNone/>
              <a:defRPr b="0" i="0" sz="4400" u="none" cap="none" strike="noStrik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MKA_USA_Logo_WHITE_XLarge.png" id="13" name="Google Shape;13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752288" y="4747921"/>
            <a:ext cx="1391711" cy="39397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Tabligh@mkausa.org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aven Pro"/>
              <a:buNone/>
            </a:pPr>
            <a:r>
              <a:rPr lang="en-US"/>
              <a:t>Tabligh تبلیغ</a:t>
            </a:r>
            <a:endParaRPr/>
          </a:p>
        </p:txBody>
      </p:sp>
      <p:sp>
        <p:nvSpPr>
          <p:cNvPr id="66" name="Google Shape;66;p13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AB1C7"/>
              </a:buClr>
              <a:buSzPts val="3200"/>
              <a:buNone/>
            </a:pPr>
            <a:r>
              <a:rPr lang="en-US"/>
              <a:t>Department Plans 2018-19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aven Pro"/>
              <a:buNone/>
            </a:pPr>
            <a:r>
              <a:rPr lang="en-US" sz="4400"/>
              <a:t>Constitution</a:t>
            </a:r>
            <a:endParaRPr sz="4400"/>
          </a:p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/>
              <a:t>“Muhtamim Tabligh shall arrange to engage Khuddam in Tabligh”</a:t>
            </a:r>
            <a:endParaRPr/>
          </a:p>
        </p:txBody>
      </p:sp>
      <p:sp>
        <p:nvSpPr>
          <p:cNvPr id="73" name="Google Shape;73;p14"/>
          <p:cNvSpPr txBox="1"/>
          <p:nvPr/>
        </p:nvSpPr>
        <p:spPr>
          <a:xfrm>
            <a:off x="0" y="4704735"/>
            <a:ext cx="2153265" cy="4387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Tabligh</a:t>
            </a:r>
            <a:endParaRPr b="1" i="0" sz="2000" u="none" cap="none" strike="noStrike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1460090" y="215281"/>
            <a:ext cx="6695768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Maven Pro"/>
              <a:buNone/>
            </a:pPr>
            <a:r>
              <a:rPr lang="en-US" sz="4400"/>
              <a:t>National Plan</a:t>
            </a:r>
            <a:endParaRPr sz="4400"/>
          </a:p>
        </p:txBody>
      </p:sp>
      <p:sp>
        <p:nvSpPr>
          <p:cNvPr id="79" name="Google Shape;79;p15"/>
          <p:cNvSpPr/>
          <p:nvPr/>
        </p:nvSpPr>
        <p:spPr>
          <a:xfrm>
            <a:off x="887949" y="1086819"/>
            <a:ext cx="7349207" cy="35250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Department goals</a:t>
            </a:r>
            <a:r>
              <a:rPr b="1" i="0" lang="en-US" sz="20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town has been selected for every majlis where the Tabligh efforts will be concentrated.</a:t>
            </a:r>
            <a:endParaRPr/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Create and educate 100 Da’een nationwide - 5-day da’een training camp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100 ‘Ask an Imam’ in-person events led by a khadim Imam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100 ‘Ask an Imam’ online sessions on Periscope and Facebook Live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Hold 300 face-to-face tabligh events nationwide – flyer distribution, I am a Muslim Ask me Anything, tabligh stalls, and Holy Quran exhibitions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200 ‘Meet A Muslim’ (MAM) events (prisons, places of worship, police/fire department)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Make 250 new tabligh contacts in the year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Online tabligh - weekly social media posts and interactions by da’een</a:t>
            </a:r>
            <a:endParaRPr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romanUcPeriod"/>
            </a:pPr>
            <a:r>
              <a:rPr lang="en-US" sz="1100">
                <a:solidFill>
                  <a:schemeClr val="lt1"/>
                </a:solidFill>
              </a:rPr>
              <a:t>50 da’een to each develop 1000+ followers on Twitter.</a:t>
            </a:r>
            <a:endParaRPr sz="11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8800" y="4178300"/>
            <a:ext cx="812800" cy="81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1460090" y="91107"/>
            <a:ext cx="6695768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aven Pro"/>
              <a:buNone/>
            </a:pPr>
            <a:r>
              <a:rPr lang="en-US" sz="4000"/>
              <a:t>2018-2019 Goals</a:t>
            </a:r>
            <a:endParaRPr sz="4000"/>
          </a:p>
        </p:txBody>
      </p:sp>
      <p:sp>
        <p:nvSpPr>
          <p:cNvPr id="86" name="Google Shape;86;p16"/>
          <p:cNvSpPr txBox="1"/>
          <p:nvPr/>
        </p:nvSpPr>
        <p:spPr>
          <a:xfrm>
            <a:off x="457200" y="978983"/>
            <a:ext cx="8382000" cy="29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0" y="4704735"/>
            <a:ext cx="2153265" cy="4387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Tabligh</a:t>
            </a:r>
            <a:endParaRPr b="1" i="0" sz="2000" u="none" cap="none" strike="noStrike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88" name="Google Shape;8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275" y="1271475"/>
            <a:ext cx="2966726" cy="188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88001" y="1271475"/>
            <a:ext cx="3138125" cy="2675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1460090" y="91107"/>
            <a:ext cx="6695768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aven Pro"/>
              <a:buNone/>
            </a:pPr>
            <a:r>
              <a:rPr lang="en-US" sz="3000"/>
              <a:t>Local Implementation - bi-annually</a:t>
            </a:r>
            <a:endParaRPr sz="3000"/>
          </a:p>
        </p:txBody>
      </p:sp>
      <p:sp>
        <p:nvSpPr>
          <p:cNvPr id="95" name="Google Shape;95;p17"/>
          <p:cNvSpPr txBox="1"/>
          <p:nvPr/>
        </p:nvSpPr>
        <p:spPr>
          <a:xfrm>
            <a:off x="0" y="4704735"/>
            <a:ext cx="2153265" cy="4387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Tabligh</a:t>
            </a:r>
            <a:endParaRPr b="1" i="0" sz="2000" u="none" cap="none" strike="noStrike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graphicFrame>
        <p:nvGraphicFramePr>
          <p:cNvPr id="96" name="Google Shape;96;p17"/>
          <p:cNvGraphicFramePr/>
          <p:nvPr/>
        </p:nvGraphicFramePr>
        <p:xfrm>
          <a:off x="541868" y="11719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{7FCBDA45-CDD2-481C-9FCE-A21454C1FBD3}</a:tableStyleId>
              </a:tblPr>
              <a:tblGrid>
                <a:gridCol w="2036225"/>
                <a:gridCol w="2227250"/>
                <a:gridCol w="2060450"/>
                <a:gridCol w="18209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Goal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Small 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Medium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Large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Tabligh - 1 Major city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3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3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Tabligh - 1 small town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/>
                        <a:t>3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3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MAM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2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/>
                        <a:t>2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3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97" name="Google Shape;97;p17"/>
          <p:cNvSpPr/>
          <p:nvPr/>
        </p:nvSpPr>
        <p:spPr>
          <a:xfrm>
            <a:off x="3841672" y="3149084"/>
            <a:ext cx="1460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1460090" y="91107"/>
            <a:ext cx="66957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aven Pro"/>
              <a:buNone/>
            </a:pPr>
            <a:r>
              <a:rPr lang="en-US" sz="4000"/>
              <a:t>National </a:t>
            </a:r>
            <a:r>
              <a:rPr lang="en-US" sz="4000"/>
              <a:t>Tabligh  Team</a:t>
            </a:r>
            <a:endParaRPr sz="4000"/>
          </a:p>
        </p:txBody>
      </p:sp>
      <p:sp>
        <p:nvSpPr>
          <p:cNvPr id="103" name="Google Shape;103;p18"/>
          <p:cNvSpPr txBox="1"/>
          <p:nvPr/>
        </p:nvSpPr>
        <p:spPr>
          <a:xfrm>
            <a:off x="0" y="4704735"/>
            <a:ext cx="21534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Maven Pro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Tabligh</a:t>
            </a:r>
            <a:endParaRPr b="1" i="0" sz="2000" u="none" cap="none" strike="noStrike">
              <a:solidFill>
                <a:schemeClr val="lt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graphicFrame>
        <p:nvGraphicFramePr>
          <p:cNvPr id="104" name="Google Shape;104;p18"/>
          <p:cNvGraphicFramePr/>
          <p:nvPr/>
        </p:nvGraphicFramePr>
        <p:xfrm>
          <a:off x="541868" y="11719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{7FCBDA45-CDD2-481C-9FCE-A21454C1FBD3}</a:tableStyleId>
              </a:tblPr>
              <a:tblGrid>
                <a:gridCol w="2036225"/>
                <a:gridCol w="1562450"/>
                <a:gridCol w="3084325"/>
                <a:gridCol w="14619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Title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Name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Email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Phone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Mohtamim Tabligh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Abdullah Dibba 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sng">
                          <a:solidFill>
                            <a:schemeClr val="hlink"/>
                          </a:solidFill>
                          <a:hlinkClick r:id="rId3"/>
                        </a:rPr>
                        <a:t>Tabligh@mkausa.org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410 349 7364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Naib</a:t>
                      </a:r>
                      <a:r>
                        <a:rPr lang="en-US" sz="1600"/>
                        <a:t> Mohtamim Tabligh 1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Qasim Rashid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/>
                        <a:t>Qasim.Rashid@gmail.com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630 709 8040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Naib Mohtamim Tabligh 2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Wajahat Ali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/>
                        <a:t>wajahat.md.ali@gmail.com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414 336 4189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Naib Mohtamim Tabligh 3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Zahir Mannan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/>
                        <a:t>Mannanzahir@gmail.com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860 670 6402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Naib Mohtamim Tabligh 4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Maaz Bajwa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/>
                        <a:t>Maazatb@gmail.com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858 666 7117</a:t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05" name="Google Shape;105;p18"/>
          <p:cNvSpPr/>
          <p:nvPr/>
        </p:nvSpPr>
        <p:spPr>
          <a:xfrm>
            <a:off x="3841672" y="2387084"/>
            <a:ext cx="1460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8"/>
          <p:cNvSpPr/>
          <p:nvPr/>
        </p:nvSpPr>
        <p:spPr>
          <a:xfrm>
            <a:off x="3841672" y="3149084"/>
            <a:ext cx="1460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2401925" y="277575"/>
            <a:ext cx="4275000" cy="871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lang="en-US" sz="3600">
                <a:latin typeface="Arial"/>
                <a:ea typeface="Arial"/>
                <a:cs typeface="Arial"/>
                <a:sym typeface="Arial"/>
              </a:rPr>
              <a:t>TEAM MEMBERS</a:t>
            </a:r>
            <a:endParaRPr sz="3600"/>
          </a:p>
        </p:txBody>
      </p:sp>
      <p:sp>
        <p:nvSpPr>
          <p:cNvPr id="113" name="Google Shape;113;p19"/>
          <p:cNvSpPr txBox="1"/>
          <p:nvPr>
            <p:ph idx="2" type="body"/>
          </p:nvPr>
        </p:nvSpPr>
        <p:spPr>
          <a:xfrm>
            <a:off x="457199" y="1076325"/>
            <a:ext cx="5564700" cy="3518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Sohaib Awan - Supervising Naib Sadr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Imam Mahmood Kauser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Imam Tariq Naseem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Faiq Malik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Nouman Ahmad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Taimur Khan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Badar Malik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None/>
            </a:pPr>
            <a:r>
              <a:rPr lang="en-US"/>
              <a:t>Abrahim Rehman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Zubair Abaidullah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asic_MKA_Template_Dark">
  <a:themeElements>
    <a:clrScheme name="MKA">
      <a:dk1>
        <a:srgbClr val="333333"/>
      </a:dk1>
      <a:lt1>
        <a:srgbClr val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