
<file path=[Content_Types].xml><?xml version="1.0" encoding="utf-8"?>
<Types xmlns="http://schemas.openxmlformats.org/package/2006/content-types">
  <Default Extension="xml" ContentType="application/xml"/>
  <Default Extension="jpeg" ContentType="image/jpeg"/>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2"/>
  </p:notesMasterIdLst>
  <p:sldIdLst>
    <p:sldId id="257" r:id="rId2"/>
    <p:sldId id="265" r:id="rId3"/>
    <p:sldId id="270" r:id="rId4"/>
    <p:sldId id="259" r:id="rId5"/>
    <p:sldId id="268" r:id="rId6"/>
    <p:sldId id="266" r:id="rId7"/>
    <p:sldId id="272" r:id="rId8"/>
    <p:sldId id="271" r:id="rId9"/>
    <p:sldId id="273" r:id="rId10"/>
    <p:sldId id="269" r:id="rId11"/>
  </p:sldIdLst>
  <p:sldSz cx="9144000" cy="5143500" type="screen16x9"/>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Rg st="1" end="7"/>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7C197"/>
    <a:srgbClr val="737CBA"/>
    <a:srgbClr val="912E2B"/>
    <a:srgbClr val="8AB1C7"/>
    <a:srgbClr val="333333"/>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5466" autoAdjust="0"/>
    <p:restoredTop sz="86398" autoAdjust="0"/>
  </p:normalViewPr>
  <p:slideViewPr>
    <p:cSldViewPr snapToGrid="0" snapToObjects="1">
      <p:cViewPr varScale="1">
        <p:scale>
          <a:sx n="206" d="100"/>
          <a:sy n="206" d="100"/>
        </p:scale>
        <p:origin x="408" y="184"/>
      </p:cViewPr>
      <p:guideLst>
        <p:guide orient="horz" pos="162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snapToGrid="0" snapToObjects="1">
      <p:cViewPr varScale="1">
        <p:scale>
          <a:sx n="64" d="100"/>
          <a:sy n="64" d="100"/>
        </p:scale>
        <p:origin x="-3294" y="-108"/>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1" Type="http://schemas.openxmlformats.org/officeDocument/2006/relationships/slide" Target="slides/slide10.xml"/><Relationship Id="rId12" Type="http://schemas.openxmlformats.org/officeDocument/2006/relationships/notesMaster" Target="notesMasters/notesMaster1.xml"/><Relationship Id="rId13" Type="http://schemas.openxmlformats.org/officeDocument/2006/relationships/presProps" Target="presProps.xml"/><Relationship Id="rId14" Type="http://schemas.openxmlformats.org/officeDocument/2006/relationships/viewProps" Target="viewProps.xml"/><Relationship Id="rId15" Type="http://schemas.openxmlformats.org/officeDocument/2006/relationships/theme" Target="theme/theme1.xml"/><Relationship Id="rId16"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749B2C0-0CB6-754F-BF98-C66050ED9EB7}" type="datetimeFigureOut">
              <a:rPr lang="en-US" smtClean="0"/>
              <a:t>12/15/18</a:t>
            </a:fld>
            <a:endParaRPr 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491D71D-A8E1-5041-9B86-8518B39BA49A}" type="slidenum">
              <a:rPr lang="en-US" smtClean="0"/>
              <a:t>‹#›</a:t>
            </a:fld>
            <a:endParaRPr lang="en-US"/>
          </a:p>
        </p:txBody>
      </p:sp>
    </p:spTree>
    <p:extLst>
      <p:ext uri="{BB962C8B-B14F-4D97-AF65-F5344CB8AC3E}">
        <p14:creationId xmlns:p14="http://schemas.microsoft.com/office/powerpoint/2010/main" val="242648401"/>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19"/>
            <a:ext cx="7772400" cy="1102519"/>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2914650"/>
            <a:ext cx="6400800" cy="1314450"/>
          </a:xfrm>
        </p:spPr>
        <p:txBody>
          <a:bodyPr/>
          <a:lstStyle>
            <a:lvl1pPr marL="0" indent="0" algn="ctr">
              <a:buNone/>
              <a:defRPr>
                <a:solidFill>
                  <a:srgbClr val="8AB1C7"/>
                </a:solidFill>
                <a:latin typeface="Aleo Light"/>
                <a:cs typeface="Aleo Ligh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5" name="Footer Placeholder 4"/>
          <p:cNvSpPr>
            <a:spLocks noGrp="1"/>
          </p:cNvSpPr>
          <p:nvPr>
            <p:ph type="ftr" sz="quarter" idx="11"/>
          </p:nvPr>
        </p:nvSpPr>
        <p:spPr/>
        <p:txBody>
          <a:bodyPr/>
          <a:lstStyle/>
          <a:p>
            <a:endParaRPr lang="en-US"/>
          </a:p>
        </p:txBody>
      </p:sp>
    </p:spTree>
    <p:extLst>
      <p:ext uri="{BB962C8B-B14F-4D97-AF65-F5344CB8AC3E}">
        <p14:creationId xmlns:p14="http://schemas.microsoft.com/office/powerpoint/2010/main" val="2245302562"/>
      </p:ext>
    </p:extLst>
  </p:cSld>
  <p:clrMapOvr>
    <a:masterClrMapping/>
  </p:clrMapOvr>
  <mc:AlternateContent xmlns:mc="http://schemas.openxmlformats.org/markup-compatibility/2006" xmlns:p14="http://schemas.microsoft.com/office/powerpoint/2010/main">
    <mc:Choice Requires="p14">
      <p:transition spd="slow" p14:dur="2000" advClick="0" advTm="2000"/>
    </mc:Choice>
    <mc:Fallback xmlns="">
      <p:transition spd="slow" advClick="0" advTm="2000"/>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Footer Placeholder 4"/>
          <p:cNvSpPr>
            <a:spLocks noGrp="1"/>
          </p:cNvSpPr>
          <p:nvPr>
            <p:ph type="ftr" sz="quarter" idx="11"/>
          </p:nvPr>
        </p:nvSpPr>
        <p:spPr/>
        <p:txBody>
          <a:bodyPr/>
          <a:lstStyle/>
          <a:p>
            <a:endParaRPr lang="en-US"/>
          </a:p>
        </p:txBody>
      </p:sp>
    </p:spTree>
    <p:extLst>
      <p:ext uri="{BB962C8B-B14F-4D97-AF65-F5344CB8AC3E}">
        <p14:creationId xmlns:p14="http://schemas.microsoft.com/office/powerpoint/2010/main" val="1597987298"/>
      </p:ext>
    </p:extLst>
  </p:cSld>
  <p:clrMapOvr>
    <a:masterClrMapping/>
  </p:clrMapOvr>
  <mc:AlternateContent xmlns:mc="http://schemas.openxmlformats.org/markup-compatibility/2006" xmlns:p14="http://schemas.microsoft.com/office/powerpoint/2010/main">
    <mc:Choice Requires="p14">
      <p:transition spd="slow" p14:dur="2000" advClick="0" advTm="2000"/>
    </mc:Choice>
    <mc:Fallback xmlns="">
      <p:transition spd="slow" advClick="0" advTm="2000"/>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5979"/>
            <a:ext cx="2057400" cy="4388644"/>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05979"/>
            <a:ext cx="6019800" cy="4388644"/>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Footer Placeholder 4"/>
          <p:cNvSpPr>
            <a:spLocks noGrp="1"/>
          </p:cNvSpPr>
          <p:nvPr>
            <p:ph type="ftr" sz="quarter" idx="11"/>
          </p:nvPr>
        </p:nvSpPr>
        <p:spPr/>
        <p:txBody>
          <a:bodyPr/>
          <a:lstStyle/>
          <a:p>
            <a:endParaRPr lang="en-US" dirty="0"/>
          </a:p>
        </p:txBody>
      </p:sp>
    </p:spTree>
    <p:extLst>
      <p:ext uri="{BB962C8B-B14F-4D97-AF65-F5344CB8AC3E}">
        <p14:creationId xmlns:p14="http://schemas.microsoft.com/office/powerpoint/2010/main" val="4068917654"/>
      </p:ext>
    </p:extLst>
  </p:cSld>
  <p:clrMapOvr>
    <a:masterClrMapping/>
  </p:clrMapOvr>
  <mc:AlternateContent xmlns:mc="http://schemas.openxmlformats.org/markup-compatibility/2006" xmlns:p14="http://schemas.microsoft.com/office/powerpoint/2010/main">
    <mc:Choice Requires="p14">
      <p:transition spd="slow" p14:dur="2000" advClick="0" advTm="2000"/>
    </mc:Choice>
    <mc:Fallback xmlns="">
      <p:transition spd="slow" advClick="0" advTm="2000"/>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Footer Placeholder 4"/>
          <p:cNvSpPr>
            <a:spLocks noGrp="1"/>
          </p:cNvSpPr>
          <p:nvPr>
            <p:ph type="ftr" sz="quarter" idx="11"/>
          </p:nvPr>
        </p:nvSpPr>
        <p:spPr/>
        <p:txBody>
          <a:bodyPr/>
          <a:lstStyle/>
          <a:p>
            <a:endParaRPr lang="en-US"/>
          </a:p>
        </p:txBody>
      </p:sp>
    </p:spTree>
    <p:extLst>
      <p:ext uri="{BB962C8B-B14F-4D97-AF65-F5344CB8AC3E}">
        <p14:creationId xmlns:p14="http://schemas.microsoft.com/office/powerpoint/2010/main" val="3525212249"/>
      </p:ext>
    </p:extLst>
  </p:cSld>
  <p:clrMapOvr>
    <a:masterClrMapping/>
  </p:clrMapOvr>
  <mc:AlternateContent xmlns:mc="http://schemas.openxmlformats.org/markup-compatibility/2006" xmlns:p14="http://schemas.microsoft.com/office/powerpoint/2010/main">
    <mc:Choice Requires="p14">
      <p:transition spd="slow" p14:dur="2000" advClick="0" advTm="2000"/>
    </mc:Choice>
    <mc:Fallback xmlns="">
      <p:transition spd="slow" advClick="0" advTm="2000"/>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atin typeface="Maven Pro Light 300 Regular"/>
                <a:cs typeface="Maven Pro Light 300 Regular"/>
              </a:defRPr>
            </a:lvl1pPr>
          </a:lstStyle>
          <a:p>
            <a:r>
              <a:rPr lang="en-US" smtClean="0"/>
              <a:t>Click to edit Master title style</a:t>
            </a:r>
            <a:endParaRPr lang="en-US" dirty="0"/>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solidFill>
                  <a:srgbClr val="77C197"/>
                </a:solidFill>
                <a:latin typeface="Aleo Light"/>
                <a:cs typeface="Aleo Ligh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5" name="Footer Placeholder 4"/>
          <p:cNvSpPr>
            <a:spLocks noGrp="1"/>
          </p:cNvSpPr>
          <p:nvPr>
            <p:ph type="ftr" sz="quarter" idx="11"/>
          </p:nvPr>
        </p:nvSpPr>
        <p:spPr/>
        <p:txBody>
          <a:bodyPr/>
          <a:lstStyle/>
          <a:p>
            <a:endParaRPr lang="en-US"/>
          </a:p>
        </p:txBody>
      </p:sp>
    </p:spTree>
    <p:extLst>
      <p:ext uri="{BB962C8B-B14F-4D97-AF65-F5344CB8AC3E}">
        <p14:creationId xmlns:p14="http://schemas.microsoft.com/office/powerpoint/2010/main" val="2585504378"/>
      </p:ext>
    </p:extLst>
  </p:cSld>
  <p:clrMapOvr>
    <a:masterClrMapping/>
  </p:clrMapOvr>
  <mc:AlternateContent xmlns:mc="http://schemas.openxmlformats.org/markup-compatibility/2006" xmlns:p14="http://schemas.microsoft.com/office/powerpoint/2010/main">
    <mc:Choice Requires="p14">
      <p:transition spd="slow" p14:dur="2000" advClick="0" advTm="2000"/>
    </mc:Choice>
    <mc:Fallback xmlns="">
      <p:transition spd="slow" advClick="0" advTm="2000"/>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11"/>
          </p:nvPr>
        </p:nvSpPr>
        <p:spPr/>
        <p:txBody>
          <a:bodyPr/>
          <a:lstStyle/>
          <a:p>
            <a:endParaRPr lang="en-US"/>
          </a:p>
        </p:txBody>
      </p:sp>
    </p:spTree>
    <p:extLst>
      <p:ext uri="{BB962C8B-B14F-4D97-AF65-F5344CB8AC3E}">
        <p14:creationId xmlns:p14="http://schemas.microsoft.com/office/powerpoint/2010/main" val="2335464721"/>
      </p:ext>
    </p:extLst>
  </p:cSld>
  <p:clrMapOvr>
    <a:masterClrMapping/>
  </p:clrMapOvr>
  <mc:AlternateContent xmlns:mc="http://schemas.openxmlformats.org/markup-compatibility/2006" xmlns:p14="http://schemas.microsoft.com/office/powerpoint/2010/main">
    <mc:Choice Requires="p14">
      <p:transition spd="slow" p14:dur="2000" advClick="0" advTm="2000"/>
    </mc:Choice>
    <mc:Fallback xmlns="">
      <p:transition spd="slow" advClick="0" advTm="2000"/>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6"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6"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8" name="Footer Placeholder 7"/>
          <p:cNvSpPr>
            <a:spLocks noGrp="1"/>
          </p:cNvSpPr>
          <p:nvPr>
            <p:ph type="ftr" sz="quarter" idx="11"/>
          </p:nvPr>
        </p:nvSpPr>
        <p:spPr/>
        <p:txBody>
          <a:bodyPr/>
          <a:lstStyle/>
          <a:p>
            <a:endParaRPr lang="en-US"/>
          </a:p>
        </p:txBody>
      </p:sp>
    </p:spTree>
    <p:extLst>
      <p:ext uri="{BB962C8B-B14F-4D97-AF65-F5344CB8AC3E}">
        <p14:creationId xmlns:p14="http://schemas.microsoft.com/office/powerpoint/2010/main" val="896491358"/>
      </p:ext>
    </p:extLst>
  </p:cSld>
  <p:clrMapOvr>
    <a:masterClrMapping/>
  </p:clrMapOvr>
  <mc:AlternateContent xmlns:mc="http://schemas.openxmlformats.org/markup-compatibility/2006" xmlns:p14="http://schemas.microsoft.com/office/powerpoint/2010/main">
    <mc:Choice Requires="p14">
      <p:transition spd="slow" p14:dur="2000" advClick="0" advTm="2000"/>
    </mc:Choice>
    <mc:Fallback xmlns="">
      <p:transition spd="slow" advClick="0" advTm="2000"/>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4" name="Footer Placeholder 3"/>
          <p:cNvSpPr>
            <a:spLocks noGrp="1"/>
          </p:cNvSpPr>
          <p:nvPr>
            <p:ph type="ftr" sz="quarter" idx="11"/>
          </p:nvPr>
        </p:nvSpPr>
        <p:spPr/>
        <p:txBody>
          <a:bodyPr/>
          <a:lstStyle/>
          <a:p>
            <a:endParaRPr lang="en-US"/>
          </a:p>
        </p:txBody>
      </p:sp>
    </p:spTree>
    <p:extLst>
      <p:ext uri="{BB962C8B-B14F-4D97-AF65-F5344CB8AC3E}">
        <p14:creationId xmlns:p14="http://schemas.microsoft.com/office/powerpoint/2010/main" val="2409282406"/>
      </p:ext>
    </p:extLst>
  </p:cSld>
  <p:clrMapOvr>
    <a:masterClrMapping/>
  </p:clrMapOvr>
  <mc:AlternateContent xmlns:mc="http://schemas.openxmlformats.org/markup-compatibility/2006" xmlns:p14="http://schemas.microsoft.com/office/powerpoint/2010/main">
    <mc:Choice Requires="p14">
      <p:transition spd="slow" p14:dur="2000" advClick="0" advTm="2000"/>
    </mc:Choice>
    <mc:Fallback xmlns="">
      <p:transition spd="slow" advClick="0" advTm="2000"/>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p:txBody>
          <a:bodyPr/>
          <a:lstStyle/>
          <a:p>
            <a:endParaRPr lang="en-US"/>
          </a:p>
        </p:txBody>
      </p:sp>
    </p:spTree>
    <p:extLst>
      <p:ext uri="{BB962C8B-B14F-4D97-AF65-F5344CB8AC3E}">
        <p14:creationId xmlns:p14="http://schemas.microsoft.com/office/powerpoint/2010/main" val="121959366"/>
      </p:ext>
    </p:extLst>
  </p:cSld>
  <p:clrMapOvr>
    <a:masterClrMapping/>
  </p:clrMapOvr>
  <mc:AlternateContent xmlns:mc="http://schemas.openxmlformats.org/markup-compatibility/2006" xmlns:p14="http://schemas.microsoft.com/office/powerpoint/2010/main">
    <mc:Choice Requires="p14">
      <p:transition spd="slow" p14:dur="2000" advClick="0" advTm="2000"/>
    </mc:Choice>
    <mc:Fallback xmlns="">
      <p:transition spd="slow" advClick="0" advTm="2000"/>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04787"/>
            <a:ext cx="3008313" cy="871538"/>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04788"/>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1" y="1076326"/>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6" name="Footer Placeholder 5"/>
          <p:cNvSpPr>
            <a:spLocks noGrp="1"/>
          </p:cNvSpPr>
          <p:nvPr>
            <p:ph type="ftr" sz="quarter" idx="11"/>
          </p:nvPr>
        </p:nvSpPr>
        <p:spPr/>
        <p:txBody>
          <a:bodyPr/>
          <a:lstStyle/>
          <a:p>
            <a:endParaRPr lang="en-US"/>
          </a:p>
        </p:txBody>
      </p:sp>
    </p:spTree>
    <p:extLst>
      <p:ext uri="{BB962C8B-B14F-4D97-AF65-F5344CB8AC3E}">
        <p14:creationId xmlns:p14="http://schemas.microsoft.com/office/powerpoint/2010/main" val="2486420940"/>
      </p:ext>
    </p:extLst>
  </p:cSld>
  <p:clrMapOvr>
    <a:masterClrMapping/>
  </p:clrMapOvr>
  <mc:AlternateContent xmlns:mc="http://schemas.openxmlformats.org/markup-compatibility/2006" xmlns:p14="http://schemas.microsoft.com/office/powerpoint/2010/main">
    <mc:Choice Requires="p14">
      <p:transition spd="slow" p14:dur="2000" advClick="0" advTm="2000"/>
    </mc:Choice>
    <mc:Fallback xmlns="">
      <p:transition spd="slow" advClick="0" advTm="2000"/>
    </mc:Fallback>
  </mc:AlternateContent>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0"/>
            <a:ext cx="5486400" cy="425054"/>
          </a:xfrm>
        </p:spPr>
        <p:txBody>
          <a:bodyPr anchor="b"/>
          <a:lstStyle>
            <a:lvl1pPr algn="l">
              <a:defRPr sz="2000" b="0" i="0">
                <a:latin typeface="Maven Pro Regular"/>
                <a:cs typeface="Maven Pro Regular"/>
              </a:defRPr>
            </a:lvl1pPr>
          </a:lstStyle>
          <a:p>
            <a:r>
              <a:rPr lang="en-US" smtClean="0"/>
              <a:t>Click to edit Master title style</a:t>
            </a:r>
            <a:endParaRPr lang="en-US" dirty="0"/>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lang="en-US"/>
          </a:p>
        </p:txBody>
      </p:sp>
      <p:sp>
        <p:nvSpPr>
          <p:cNvPr id="4" name="Text Placeholder 3"/>
          <p:cNvSpPr>
            <a:spLocks noGrp="1"/>
          </p:cNvSpPr>
          <p:nvPr>
            <p:ph type="body" sz="half" idx="2"/>
          </p:nvPr>
        </p:nvSpPr>
        <p:spPr>
          <a:xfrm>
            <a:off x="1792288" y="4025503"/>
            <a:ext cx="5486400" cy="603647"/>
          </a:xfrm>
        </p:spPr>
        <p:txBody>
          <a:bodyPr/>
          <a:lstStyle>
            <a:lvl1pPr marL="0" indent="0">
              <a:buNone/>
              <a:defRPr sz="1400" b="0" i="0">
                <a:solidFill>
                  <a:srgbClr val="8AB1C7"/>
                </a:solidFill>
                <a:latin typeface="Aleo Light"/>
                <a:cs typeface="Aleo Light"/>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6" name="Footer Placeholder 5"/>
          <p:cNvSpPr>
            <a:spLocks noGrp="1"/>
          </p:cNvSpPr>
          <p:nvPr>
            <p:ph type="ftr" sz="quarter" idx="11"/>
          </p:nvPr>
        </p:nvSpPr>
        <p:spPr/>
        <p:txBody>
          <a:bodyPr/>
          <a:lstStyle/>
          <a:p>
            <a:endParaRPr lang="en-US"/>
          </a:p>
        </p:txBody>
      </p:sp>
    </p:spTree>
    <p:extLst>
      <p:ext uri="{BB962C8B-B14F-4D97-AF65-F5344CB8AC3E}">
        <p14:creationId xmlns:p14="http://schemas.microsoft.com/office/powerpoint/2010/main" val="409230262"/>
      </p:ext>
    </p:extLst>
  </p:cSld>
  <p:clrMapOvr>
    <a:masterClrMapping/>
  </p:clrMapOvr>
  <mc:AlternateContent xmlns:mc="http://schemas.openxmlformats.org/markup-compatibility/2006" xmlns:p14="http://schemas.microsoft.com/office/powerpoint/2010/main">
    <mc:Choice Requires="p14">
      <p:transition spd="slow" p14:dur="2000" advClick="0" advTm="2000"/>
    </mc:Choice>
    <mc:Fallback xmlns="">
      <p:transition spd="slow" advClick="0" advTm="2000"/>
    </mc:Fallback>
  </mc:AlternateContent>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3" Type="http://schemas.openxmlformats.org/officeDocument/2006/relationships/image" Target="../media/image1.png"/><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333333"/>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Footer Placeholder 4"/>
          <p:cNvSpPr>
            <a:spLocks noGrp="1"/>
          </p:cNvSpPr>
          <p:nvPr>
            <p:ph type="ftr" sz="quarter" idx="3"/>
          </p:nvPr>
        </p:nvSpPr>
        <p:spPr>
          <a:xfrm>
            <a:off x="3124200" y="4767263"/>
            <a:ext cx="2895600" cy="273844"/>
          </a:xfrm>
          <a:prstGeom prst="rect">
            <a:avLst/>
          </a:prstGeom>
        </p:spPr>
        <p:txBody>
          <a:bodyPr vert="horz" lIns="91440" tIns="45720" rIns="91440" bIns="45720" rtlCol="0" anchor="ctr"/>
          <a:lstStyle>
            <a:lvl1pPr algn="ctr">
              <a:defRPr sz="1200" b="0" i="0">
                <a:solidFill>
                  <a:schemeClr val="tx1">
                    <a:tint val="75000"/>
                  </a:schemeClr>
                </a:solidFill>
                <a:latin typeface="Aleo Light"/>
                <a:cs typeface="Aleo Light"/>
              </a:defRPr>
            </a:lvl1pPr>
          </a:lstStyle>
          <a:p>
            <a:endParaRPr lang="en-US" dirty="0"/>
          </a:p>
        </p:txBody>
      </p:sp>
      <p:pic>
        <p:nvPicPr>
          <p:cNvPr id="7" name="Picture 6" descr="MKA_USA_Logo_WHITE_XLarge.png"/>
          <p:cNvPicPr>
            <a:picLocks noChangeAspect="1"/>
          </p:cNvPicPr>
          <p:nvPr/>
        </p:nvPicPr>
        <p:blipFill>
          <a:blip r:embed="rId13">
            <a:extLst>
              <a:ext uri="{28A0092B-C50C-407E-A947-70E740481C1C}">
                <a14:useLocalDpi xmlns:a14="http://schemas.microsoft.com/office/drawing/2010/main" val="0"/>
              </a:ext>
            </a:extLst>
          </a:blip>
          <a:stretch>
            <a:fillRect/>
          </a:stretch>
        </p:blipFill>
        <p:spPr>
          <a:xfrm>
            <a:off x="7752288" y="4747921"/>
            <a:ext cx="1391711" cy="393976"/>
          </a:xfrm>
          <a:prstGeom prst="rect">
            <a:avLst/>
          </a:prstGeom>
        </p:spPr>
      </p:pic>
    </p:spTree>
    <p:extLst>
      <p:ext uri="{BB962C8B-B14F-4D97-AF65-F5344CB8AC3E}">
        <p14:creationId xmlns:p14="http://schemas.microsoft.com/office/powerpoint/2010/main" val="1276820226"/>
      </p:ext>
    </p:extLst>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mc:AlternateContent xmlns:mc="http://schemas.openxmlformats.org/markup-compatibility/2006" xmlns:p14="http://schemas.microsoft.com/office/powerpoint/2010/main">
    <mc:Choice Requires="p14">
      <p:transition spd="slow" p14:dur="2000" advClick="0" advTm="2000"/>
    </mc:Choice>
    <mc:Fallback xmlns="">
      <p:transition spd="slow" advClick="0" advTm="2000"/>
    </mc:Fallback>
  </mc:AlternateContent>
  <p:txStyles>
    <p:titleStyle>
      <a:lvl1pPr algn="ctr" defTabSz="457200" rtl="0" eaLnBrk="1" latinLnBrk="0" hangingPunct="1">
        <a:spcBef>
          <a:spcPct val="0"/>
        </a:spcBef>
        <a:buNone/>
        <a:defRPr sz="4400" b="0" i="0" kern="1200">
          <a:solidFill>
            <a:schemeClr val="tx1"/>
          </a:solidFill>
          <a:latin typeface="Maven Pro Regular"/>
          <a:ea typeface="+mj-ea"/>
          <a:cs typeface="Maven Pro Regular"/>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ission Gothic Thin"/>
          <a:ea typeface="+mn-ea"/>
          <a:cs typeface="Mission Gothic Thin"/>
        </a:defRPr>
      </a:lvl1pPr>
      <a:lvl2pPr marL="742950" indent="-285750" algn="l" defTabSz="457200" rtl="0" eaLnBrk="1" latinLnBrk="0" hangingPunct="1">
        <a:spcBef>
          <a:spcPct val="20000"/>
        </a:spcBef>
        <a:buFont typeface="Arial"/>
        <a:buChar char="–"/>
        <a:defRPr sz="2800" kern="1200">
          <a:solidFill>
            <a:schemeClr val="tx1"/>
          </a:solidFill>
          <a:latin typeface="Mission Gothic Thin"/>
          <a:ea typeface="+mn-ea"/>
          <a:cs typeface="Mission Gothic Thin"/>
        </a:defRPr>
      </a:lvl2pPr>
      <a:lvl3pPr marL="1143000" indent="-228600" algn="l" defTabSz="457200" rtl="0" eaLnBrk="1" latinLnBrk="0" hangingPunct="1">
        <a:spcBef>
          <a:spcPct val="20000"/>
        </a:spcBef>
        <a:buFont typeface="Arial"/>
        <a:buChar char="•"/>
        <a:defRPr sz="2400" kern="1200">
          <a:solidFill>
            <a:schemeClr val="tx1"/>
          </a:solidFill>
          <a:latin typeface="Mission Gothic Thin"/>
          <a:ea typeface="+mn-ea"/>
          <a:cs typeface="Mission Gothic Thin"/>
        </a:defRPr>
      </a:lvl3pPr>
      <a:lvl4pPr marL="1600200" indent="-228600" algn="l" defTabSz="457200" rtl="0" eaLnBrk="1" latinLnBrk="0" hangingPunct="1">
        <a:spcBef>
          <a:spcPct val="20000"/>
        </a:spcBef>
        <a:buFont typeface="Arial"/>
        <a:buChar char="–"/>
        <a:defRPr sz="2000" kern="1200">
          <a:solidFill>
            <a:schemeClr val="tx1"/>
          </a:solidFill>
          <a:latin typeface="Mission Gothic Thin"/>
          <a:ea typeface="+mn-ea"/>
          <a:cs typeface="Mission Gothic Thin"/>
        </a:defRPr>
      </a:lvl4pPr>
      <a:lvl5pPr marL="2057400" indent="-228600" algn="l" defTabSz="457200" rtl="0" eaLnBrk="1" latinLnBrk="0" hangingPunct="1">
        <a:spcBef>
          <a:spcPct val="20000"/>
        </a:spcBef>
        <a:buFont typeface="Arial"/>
        <a:buChar char="»"/>
        <a:defRPr sz="2000" kern="1200">
          <a:solidFill>
            <a:schemeClr val="tx1"/>
          </a:solidFill>
          <a:latin typeface="Mission Gothic Thin"/>
          <a:ea typeface="+mn-ea"/>
          <a:cs typeface="Mission Gothic Thin"/>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2.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hyperlink" Target="mailto:niaz.butt@mkausa.org"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18209"/>
            <a:ext cx="7772400" cy="1102519"/>
          </a:xfrm>
        </p:spPr>
        <p:txBody>
          <a:bodyPr>
            <a:normAutofit/>
          </a:bodyPr>
          <a:lstStyle/>
          <a:p>
            <a:r>
              <a:rPr lang="en-US" b="1" dirty="0" err="1" smtClean="0"/>
              <a:t>Waqar</a:t>
            </a:r>
            <a:r>
              <a:rPr lang="en-US" b="1" dirty="0" smtClean="0"/>
              <a:t>-e-Amal</a:t>
            </a:r>
            <a:endParaRPr lang="en-US" b="1" dirty="0"/>
          </a:p>
        </p:txBody>
      </p:sp>
      <p:sp>
        <p:nvSpPr>
          <p:cNvPr id="3" name="Subtitle 2"/>
          <p:cNvSpPr>
            <a:spLocks noGrp="1"/>
          </p:cNvSpPr>
          <p:nvPr>
            <p:ph type="subTitle" idx="1"/>
          </p:nvPr>
        </p:nvSpPr>
        <p:spPr/>
        <p:txBody>
          <a:bodyPr/>
          <a:lstStyle/>
          <a:p>
            <a:r>
              <a:rPr lang="en-US" dirty="0" smtClean="0"/>
              <a:t>Department Plan </a:t>
            </a:r>
            <a:r>
              <a:rPr lang="en-US" dirty="0" smtClean="0"/>
              <a:t>2018-2019</a:t>
            </a:r>
            <a:endParaRPr lang="en-US" dirty="0" smtClean="0"/>
          </a:p>
        </p:txBody>
      </p:sp>
      <p:pic>
        <p:nvPicPr>
          <p:cNvPr id="2052" name="Picture 4" descr="creen%20Shot%202018-11-11%20at%2010.23.10%20PM.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828800" y="228774"/>
            <a:ext cx="5486400" cy="17621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0344617"/>
      </p:ext>
    </p:extLst>
  </p:cSld>
  <p:clrMapOvr>
    <a:masterClrMapping/>
  </p:clrMapOvr>
  <mc:AlternateContent xmlns:mc="http://schemas.openxmlformats.org/markup-compatibility/2006" xmlns:p14="http://schemas.microsoft.com/office/powerpoint/2010/main">
    <mc:Choice Requires="p14">
      <p:transition spd="slow" p14:dur="2000" advClick="0" advTm="11157"/>
    </mc:Choice>
    <mc:Fallback xmlns="">
      <p:transition spd="slow" advClick="0" advTm="11157"/>
    </mc:Fallback>
  </mc:AlternateContent>
  <p:timing>
    <p:tnLst>
      <p:par>
        <p:cTn id="1" dur="indefinite" restart="never" nodeType="tmRoot"/>
      </p:par>
    </p:tnLst>
  </p:timing>
  <p:extLst mod="1"/>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30555" y="1139161"/>
            <a:ext cx="4228994" cy="871538"/>
          </a:xfrm>
        </p:spPr>
        <p:txBody>
          <a:bodyPr>
            <a:noAutofit/>
          </a:bodyPr>
          <a:lstStyle/>
          <a:p>
            <a:r>
              <a:rPr lang="en-US" sz="3400" dirty="0" smtClean="0"/>
              <a:t>National </a:t>
            </a:r>
            <a:br>
              <a:rPr lang="en-US" sz="3400" dirty="0" smtClean="0"/>
            </a:br>
            <a:r>
              <a:rPr lang="en-US" sz="3400" dirty="0" err="1" smtClean="0"/>
              <a:t>Waqar</a:t>
            </a:r>
            <a:r>
              <a:rPr lang="en-US" sz="3400" dirty="0" smtClean="0"/>
              <a:t>-e-Amal Team </a:t>
            </a:r>
            <a:endParaRPr lang="en-US" sz="3400" dirty="0"/>
          </a:p>
        </p:txBody>
      </p:sp>
      <p:sp>
        <p:nvSpPr>
          <p:cNvPr id="3" name="Content Placeholder 2"/>
          <p:cNvSpPr>
            <a:spLocks noGrp="1"/>
          </p:cNvSpPr>
          <p:nvPr>
            <p:ph idx="1"/>
          </p:nvPr>
        </p:nvSpPr>
        <p:spPr>
          <a:xfrm>
            <a:off x="4270443" y="389620"/>
            <a:ext cx="3822970" cy="4389835"/>
          </a:xfrm>
        </p:spPr>
        <p:txBody>
          <a:bodyPr>
            <a:normAutofit/>
          </a:bodyPr>
          <a:lstStyle/>
          <a:p>
            <a:pPr marL="0" indent="0" algn="r">
              <a:buNone/>
            </a:pPr>
            <a:r>
              <a:rPr lang="en-US" sz="1800" dirty="0" smtClean="0">
                <a:latin typeface="+mj-lt"/>
              </a:rPr>
              <a:t>Team</a:t>
            </a:r>
            <a:endParaRPr lang="en-US" sz="1800" dirty="0" smtClean="0">
              <a:latin typeface="+mj-lt"/>
            </a:endParaRPr>
          </a:p>
          <a:p>
            <a:pPr marL="0" indent="0" algn="r">
              <a:buNone/>
            </a:pPr>
            <a:endParaRPr lang="en-US" sz="1800" dirty="0" smtClean="0">
              <a:latin typeface="+mj-lt"/>
            </a:endParaRPr>
          </a:p>
          <a:p>
            <a:pPr marL="0" indent="0" algn="r">
              <a:buNone/>
            </a:pPr>
            <a:r>
              <a:rPr lang="en-US" sz="1800" dirty="0" err="1" smtClean="0">
                <a:latin typeface="+mj-lt"/>
              </a:rPr>
              <a:t>Fahmeed</a:t>
            </a:r>
            <a:r>
              <a:rPr lang="en-US" sz="1800" dirty="0" smtClean="0">
                <a:latin typeface="+mj-lt"/>
              </a:rPr>
              <a:t> </a:t>
            </a:r>
            <a:r>
              <a:rPr lang="en-US" sz="1800" dirty="0" err="1" smtClean="0">
                <a:latin typeface="+mj-lt"/>
              </a:rPr>
              <a:t>Rehma</a:t>
            </a:r>
            <a:r>
              <a:rPr lang="en-US" sz="1800" dirty="0" err="1" smtClean="0">
                <a:latin typeface="+mj-lt"/>
              </a:rPr>
              <a:t>n</a:t>
            </a:r>
            <a:endParaRPr lang="en-US" sz="1800" dirty="0" smtClean="0">
              <a:latin typeface="+mj-lt"/>
            </a:endParaRPr>
          </a:p>
          <a:p>
            <a:pPr marL="0" indent="0" algn="r">
              <a:buNone/>
            </a:pPr>
            <a:r>
              <a:rPr lang="en-US" sz="1800" dirty="0" err="1" smtClean="0">
                <a:latin typeface="+mj-lt"/>
              </a:rPr>
              <a:t>Badar</a:t>
            </a:r>
            <a:r>
              <a:rPr lang="en-US" sz="1800" dirty="0" smtClean="0">
                <a:latin typeface="+mj-lt"/>
              </a:rPr>
              <a:t> Malik</a:t>
            </a:r>
          </a:p>
          <a:p>
            <a:pPr marL="0" indent="0" algn="r">
              <a:buNone/>
            </a:pPr>
            <a:r>
              <a:rPr lang="en-US" sz="1800" dirty="0" smtClean="0">
                <a:latin typeface="+mj-lt"/>
              </a:rPr>
              <a:t>Rashid </a:t>
            </a:r>
            <a:r>
              <a:rPr lang="en-US" sz="1800" dirty="0" err="1" smtClean="0">
                <a:latin typeface="+mj-lt"/>
              </a:rPr>
              <a:t>Yasin</a:t>
            </a:r>
            <a:endParaRPr lang="en-US" sz="1800" dirty="0" smtClean="0">
              <a:latin typeface="+mj-lt"/>
            </a:endParaRPr>
          </a:p>
          <a:p>
            <a:pPr marL="0" indent="0" algn="r">
              <a:buNone/>
            </a:pPr>
            <a:r>
              <a:rPr lang="en-US" sz="1800" dirty="0" err="1" smtClean="0">
                <a:latin typeface="+mj-lt"/>
              </a:rPr>
              <a:t>Dabir</a:t>
            </a:r>
            <a:r>
              <a:rPr lang="en-US" sz="1800" dirty="0" smtClean="0">
                <a:latin typeface="+mj-lt"/>
              </a:rPr>
              <a:t> Khan </a:t>
            </a:r>
          </a:p>
          <a:p>
            <a:pPr marL="0" indent="0" algn="r">
              <a:buNone/>
            </a:pPr>
            <a:r>
              <a:rPr lang="en-US" sz="1800" dirty="0" err="1" smtClean="0">
                <a:latin typeface="+mj-lt"/>
              </a:rPr>
              <a:t>Afief</a:t>
            </a:r>
            <a:r>
              <a:rPr lang="en-US" sz="1800" dirty="0" smtClean="0">
                <a:latin typeface="+mj-lt"/>
              </a:rPr>
              <a:t> Afzal </a:t>
            </a:r>
          </a:p>
          <a:p>
            <a:pPr marL="0" indent="0" algn="r">
              <a:buNone/>
            </a:pPr>
            <a:r>
              <a:rPr lang="en-US" sz="1800" dirty="0" err="1" smtClean="0">
                <a:latin typeface="+mj-lt"/>
              </a:rPr>
              <a:t>Wajahat</a:t>
            </a:r>
            <a:r>
              <a:rPr lang="en-US" sz="1800" dirty="0" smtClean="0">
                <a:latin typeface="+mj-lt"/>
              </a:rPr>
              <a:t> Ali</a:t>
            </a:r>
            <a:endParaRPr lang="en-US" sz="1800" dirty="0" smtClean="0">
              <a:latin typeface="+mj-lt"/>
            </a:endParaRPr>
          </a:p>
          <a:p>
            <a:pPr marL="0" indent="0" algn="r">
              <a:buNone/>
            </a:pPr>
            <a:endParaRPr lang="en-US" sz="1800" dirty="0">
              <a:latin typeface="+mj-lt"/>
            </a:endParaRPr>
          </a:p>
        </p:txBody>
      </p:sp>
      <p:sp>
        <p:nvSpPr>
          <p:cNvPr id="4" name="Text Placeholder 3"/>
          <p:cNvSpPr>
            <a:spLocks noGrp="1"/>
          </p:cNvSpPr>
          <p:nvPr>
            <p:ph type="body" sz="half" idx="2"/>
          </p:nvPr>
        </p:nvSpPr>
        <p:spPr>
          <a:xfrm>
            <a:off x="603121" y="2315188"/>
            <a:ext cx="3008313" cy="2415627"/>
          </a:xfrm>
        </p:spPr>
        <p:txBody>
          <a:bodyPr>
            <a:normAutofit/>
          </a:bodyPr>
          <a:lstStyle/>
          <a:p>
            <a:pPr algn="r"/>
            <a:r>
              <a:rPr lang="en-US" sz="1800" dirty="0" smtClean="0">
                <a:latin typeface="+mj-lt"/>
              </a:rPr>
              <a:t>Serving as</a:t>
            </a:r>
          </a:p>
          <a:p>
            <a:pPr algn="r"/>
            <a:r>
              <a:rPr lang="en-US" sz="1800" dirty="0" err="1" smtClean="0">
                <a:latin typeface="+mj-lt"/>
              </a:rPr>
              <a:t>Mohtamim</a:t>
            </a:r>
            <a:r>
              <a:rPr lang="en-US" sz="1800" dirty="0" smtClean="0">
                <a:latin typeface="+mj-lt"/>
              </a:rPr>
              <a:t> </a:t>
            </a:r>
            <a:r>
              <a:rPr lang="en-US" sz="1800" dirty="0" err="1" smtClean="0">
                <a:latin typeface="+mj-lt"/>
              </a:rPr>
              <a:t>Waqar</a:t>
            </a:r>
            <a:r>
              <a:rPr lang="en-US" sz="1800" dirty="0" smtClean="0">
                <a:latin typeface="+mj-lt"/>
              </a:rPr>
              <a:t>-e-Amal:</a:t>
            </a:r>
          </a:p>
          <a:p>
            <a:pPr algn="r"/>
            <a:endParaRPr lang="en-US" sz="1800" dirty="0">
              <a:latin typeface="+mj-lt"/>
            </a:endParaRPr>
          </a:p>
          <a:p>
            <a:pPr algn="r"/>
            <a:r>
              <a:rPr lang="en-US" sz="1800" dirty="0" err="1" smtClean="0">
                <a:latin typeface="+mj-lt"/>
              </a:rPr>
              <a:t>Niaz</a:t>
            </a:r>
            <a:r>
              <a:rPr lang="en-US" sz="1800" dirty="0" smtClean="0">
                <a:latin typeface="+mj-lt"/>
              </a:rPr>
              <a:t> Butt </a:t>
            </a:r>
          </a:p>
          <a:p>
            <a:pPr algn="r"/>
            <a:r>
              <a:rPr lang="en-US" sz="1800" dirty="0" smtClean="0">
                <a:latin typeface="+mj-lt"/>
              </a:rPr>
              <a:t>610-227-5490</a:t>
            </a:r>
          </a:p>
          <a:p>
            <a:pPr algn="r"/>
            <a:r>
              <a:rPr lang="en-US" sz="1800" dirty="0" smtClean="0">
                <a:latin typeface="+mj-lt"/>
                <a:hlinkClick r:id="rId2"/>
              </a:rPr>
              <a:t>niaz.butt@mkausa.org</a:t>
            </a:r>
            <a:endParaRPr lang="en-US" sz="1800" dirty="0" smtClean="0">
              <a:latin typeface="+mj-lt"/>
            </a:endParaRPr>
          </a:p>
          <a:p>
            <a:pPr algn="r"/>
            <a:endParaRPr lang="en-US" sz="1800" dirty="0">
              <a:latin typeface="+mj-lt"/>
            </a:endParaRPr>
          </a:p>
        </p:txBody>
      </p:sp>
    </p:spTree>
    <p:extLst>
      <p:ext uri="{BB962C8B-B14F-4D97-AF65-F5344CB8AC3E}">
        <p14:creationId xmlns:p14="http://schemas.microsoft.com/office/powerpoint/2010/main" val="3782474192"/>
      </p:ext>
    </p:extLst>
  </p:cSld>
  <p:clrMapOvr>
    <a:masterClrMapping/>
  </p:clrMapOvr>
  <mc:AlternateContent xmlns:mc="http://schemas.openxmlformats.org/markup-compatibility/2006" xmlns:p14="http://schemas.microsoft.com/office/powerpoint/2010/main">
    <mc:Choice Requires="p14">
      <p:transition spd="slow" p14:dur="2000" advClick="0" advTm="43581"/>
    </mc:Choice>
    <mc:Fallback xmlns="">
      <p:transition spd="slow" advClick="0" advTm="43581"/>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75131" y="61347"/>
            <a:ext cx="8077199" cy="871538"/>
          </a:xfrm>
        </p:spPr>
        <p:txBody>
          <a:bodyPr>
            <a:normAutofit/>
          </a:bodyPr>
          <a:lstStyle/>
          <a:p>
            <a:pPr algn="ctr"/>
            <a:r>
              <a:rPr lang="en-US" sz="4400" dirty="0" smtClean="0"/>
              <a:t>Constitution</a:t>
            </a:r>
            <a:endParaRPr lang="en-US" sz="4400" dirty="0"/>
          </a:p>
        </p:txBody>
      </p:sp>
      <p:sp>
        <p:nvSpPr>
          <p:cNvPr id="11" name="TextBox 10"/>
          <p:cNvSpPr txBox="1"/>
          <p:nvPr/>
        </p:nvSpPr>
        <p:spPr>
          <a:xfrm>
            <a:off x="457201" y="1076325"/>
            <a:ext cx="8583561" cy="3108543"/>
          </a:xfrm>
          <a:prstGeom prst="rect">
            <a:avLst/>
          </a:prstGeom>
          <a:noFill/>
        </p:spPr>
        <p:txBody>
          <a:bodyPr wrap="square" rtlCol="0">
            <a:spAutoFit/>
          </a:bodyPr>
          <a:lstStyle/>
          <a:p>
            <a:pPr marL="457200" indent="-457200">
              <a:buFont typeface="Arial" panose="020B0604020202020204" pitchFamily="34" charset="0"/>
              <a:buChar char="•"/>
            </a:pPr>
            <a:r>
              <a:rPr lang="en-US" sz="2800" dirty="0" err="1" smtClean="0"/>
              <a:t>Mohtamim</a:t>
            </a:r>
            <a:r>
              <a:rPr lang="en-US" sz="2800" dirty="0" smtClean="0"/>
              <a:t> </a:t>
            </a:r>
            <a:r>
              <a:rPr lang="en-US" sz="2800" dirty="0" err="1" smtClean="0"/>
              <a:t>Waqar</a:t>
            </a:r>
            <a:r>
              <a:rPr lang="en-US" sz="2800" dirty="0" smtClean="0"/>
              <a:t>-e-</a:t>
            </a:r>
            <a:r>
              <a:rPr lang="en-US" sz="2800" dirty="0"/>
              <a:t>A</a:t>
            </a:r>
            <a:r>
              <a:rPr lang="en-US" sz="2800" dirty="0" smtClean="0"/>
              <a:t>mal shall establish among the members of Jamaat, dignity of doing work with their own hands, and shall inculcate this trend in the Jamaat.</a:t>
            </a:r>
          </a:p>
          <a:p>
            <a:pPr marL="457200" indent="-457200">
              <a:buFont typeface="Arial" panose="020B0604020202020204" pitchFamily="34" charset="0"/>
              <a:buChar char="•"/>
            </a:pPr>
            <a:r>
              <a:rPr lang="en-US" sz="2800" dirty="0" smtClean="0"/>
              <a:t>He shall urge </a:t>
            </a:r>
            <a:r>
              <a:rPr lang="en-US" sz="2800" dirty="0" err="1" smtClean="0"/>
              <a:t>Majalis</a:t>
            </a:r>
            <a:r>
              <a:rPr lang="en-US" sz="2800" dirty="0" smtClean="0"/>
              <a:t> to engage themselves in collective work and issue general instructions in this respect. </a:t>
            </a:r>
            <a:endParaRPr lang="en-US" sz="2800" dirty="0"/>
          </a:p>
        </p:txBody>
      </p:sp>
    </p:spTree>
    <p:extLst>
      <p:ext uri="{BB962C8B-B14F-4D97-AF65-F5344CB8AC3E}">
        <p14:creationId xmlns:p14="http://schemas.microsoft.com/office/powerpoint/2010/main" val="1286009546"/>
      </p:ext>
    </p:extLst>
  </p:cSld>
  <p:clrMapOvr>
    <a:masterClrMapping/>
  </p:clrMapOvr>
  <mc:AlternateContent xmlns:mc="http://schemas.openxmlformats.org/markup-compatibility/2006" xmlns:p14="http://schemas.microsoft.com/office/powerpoint/2010/main">
    <mc:Choice Requires="p14">
      <p:transition spd="slow" p14:dur="2000" advClick="0" advTm="21211"/>
    </mc:Choice>
    <mc:Fallback xmlns="">
      <p:transition spd="slow" advClick="0" advTm="21211"/>
    </mc:Fallback>
  </mc:AlternateContent>
  <p:timing>
    <p:tnLst>
      <p:par>
        <p:cTn id="1" dur="indefinite" restart="never" nodeType="tmRoot"/>
      </p:par>
    </p:tnLst>
  </p:timing>
  <p:extLst mod="1"/>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7536" y="205979"/>
            <a:ext cx="8229600" cy="857250"/>
          </a:xfrm>
        </p:spPr>
        <p:txBody>
          <a:bodyPr/>
          <a:lstStyle/>
          <a:p>
            <a:r>
              <a:rPr lang="en-US" b="1" dirty="0" err="1" smtClean="0"/>
              <a:t>Hadhrat</a:t>
            </a:r>
            <a:r>
              <a:rPr lang="en-US" b="1" dirty="0" smtClean="0"/>
              <a:t> </a:t>
            </a:r>
            <a:r>
              <a:rPr lang="en-US" b="1" dirty="0" err="1" smtClean="0"/>
              <a:t>Musleh</a:t>
            </a:r>
            <a:r>
              <a:rPr lang="en-US" b="1" dirty="0" smtClean="0"/>
              <a:t> </a:t>
            </a:r>
            <a:r>
              <a:rPr lang="en-US" b="1" dirty="0" err="1" smtClean="0"/>
              <a:t>Mauood</a:t>
            </a:r>
            <a:r>
              <a:rPr lang="en-US" b="1" dirty="0" smtClean="0"/>
              <a:t> (</a:t>
            </a:r>
            <a:r>
              <a:rPr lang="en-US" b="1" dirty="0" err="1" smtClean="0"/>
              <a:t>ra</a:t>
            </a:r>
            <a:r>
              <a:rPr lang="en-US" b="1" dirty="0"/>
              <a:t>)</a:t>
            </a:r>
          </a:p>
        </p:txBody>
      </p:sp>
      <p:sp>
        <p:nvSpPr>
          <p:cNvPr id="3" name="Content Placeholder 2"/>
          <p:cNvSpPr>
            <a:spLocks noGrp="1"/>
          </p:cNvSpPr>
          <p:nvPr>
            <p:ph idx="1"/>
          </p:nvPr>
        </p:nvSpPr>
        <p:spPr>
          <a:xfrm>
            <a:off x="787952" y="1326615"/>
            <a:ext cx="8229600" cy="3394472"/>
          </a:xfrm>
        </p:spPr>
        <p:txBody>
          <a:bodyPr>
            <a:normAutofit/>
          </a:bodyPr>
          <a:lstStyle/>
          <a:p>
            <a:r>
              <a:rPr lang="en-US" sz="2800" dirty="0" smtClean="0">
                <a:latin typeface="Calibri" panose="020F0502020204030204" pitchFamily="34" charset="0"/>
              </a:rPr>
              <a:t>The inception of </a:t>
            </a:r>
            <a:r>
              <a:rPr lang="en-US" sz="2800" dirty="0" err="1" smtClean="0">
                <a:latin typeface="Calibri" panose="020F0502020204030204" pitchFamily="34" charset="0"/>
              </a:rPr>
              <a:t>Waqar</a:t>
            </a:r>
            <a:r>
              <a:rPr lang="en-US" sz="2800" dirty="0" smtClean="0">
                <a:latin typeface="Calibri" panose="020F0502020204030204" pitchFamily="34" charset="0"/>
              </a:rPr>
              <a:t>-e-Amal has two basic benefits. First being the elimination of laziness, and the second the desire for slavery will never be born. When the world believes that no kind of work is demeaning and laziness is not an option, there will be no need for slavery in the world. </a:t>
            </a:r>
            <a:endParaRPr lang="en-US" sz="2800" dirty="0">
              <a:latin typeface="Calibri" panose="020F0502020204030204" pitchFamily="34" charset="0"/>
            </a:endParaRPr>
          </a:p>
        </p:txBody>
      </p:sp>
    </p:spTree>
    <p:extLst>
      <p:ext uri="{BB962C8B-B14F-4D97-AF65-F5344CB8AC3E}">
        <p14:creationId xmlns:p14="http://schemas.microsoft.com/office/powerpoint/2010/main" val="1024898951"/>
      </p:ext>
    </p:extLst>
  </p:cSld>
  <p:clrMapOvr>
    <a:masterClrMapping/>
  </p:clrMapOvr>
  <mc:AlternateContent xmlns:mc="http://schemas.openxmlformats.org/markup-compatibility/2006" xmlns:p14="http://schemas.microsoft.com/office/powerpoint/2010/main">
    <mc:Choice Requires="p14">
      <p:transition spd="slow" p14:dur="2000" advClick="0" advTm="24872"/>
    </mc:Choice>
    <mc:Fallback xmlns="">
      <p:transition spd="slow" advClick="0" advTm="24872"/>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60090" y="90610"/>
            <a:ext cx="6695768" cy="871538"/>
          </a:xfrm>
        </p:spPr>
        <p:txBody>
          <a:bodyPr>
            <a:noAutofit/>
          </a:bodyPr>
          <a:lstStyle/>
          <a:p>
            <a:pPr algn="ctr"/>
            <a:r>
              <a:rPr lang="en-US" sz="4400" dirty="0" smtClean="0"/>
              <a:t>Accurate Reporting</a:t>
            </a:r>
            <a:endParaRPr lang="en-US" sz="4400" dirty="0"/>
          </a:p>
        </p:txBody>
      </p:sp>
      <p:sp>
        <p:nvSpPr>
          <p:cNvPr id="11" name="TextBox 10"/>
          <p:cNvSpPr txBox="1"/>
          <p:nvPr/>
        </p:nvSpPr>
        <p:spPr>
          <a:xfrm>
            <a:off x="353961" y="1018124"/>
            <a:ext cx="8583561" cy="3416320"/>
          </a:xfrm>
          <a:prstGeom prst="rect">
            <a:avLst/>
          </a:prstGeom>
          <a:noFill/>
        </p:spPr>
        <p:txBody>
          <a:bodyPr wrap="square" rtlCol="0">
            <a:spAutoFit/>
          </a:bodyPr>
          <a:lstStyle/>
          <a:p>
            <a:pPr marL="457200" indent="-457200">
              <a:buFont typeface="Arial" panose="020B0604020202020204" pitchFamily="34" charset="0"/>
              <a:buChar char="•"/>
            </a:pPr>
            <a:r>
              <a:rPr lang="en-US" sz="2400" dirty="0" smtClean="0"/>
              <a:t>What counts as </a:t>
            </a:r>
            <a:r>
              <a:rPr lang="en-US" sz="2400" dirty="0" err="1" smtClean="0"/>
              <a:t>Waqar</a:t>
            </a:r>
            <a:r>
              <a:rPr lang="en-US" sz="2400" dirty="0" smtClean="0"/>
              <a:t>-e-Amal?</a:t>
            </a:r>
            <a:endParaRPr lang="en-US" sz="2400" dirty="0"/>
          </a:p>
          <a:p>
            <a:pPr marL="457200" indent="-457200">
              <a:buFont typeface="Arial" panose="020B0604020202020204" pitchFamily="34" charset="0"/>
              <a:buChar char="•"/>
            </a:pPr>
            <a:r>
              <a:rPr lang="en-US" sz="2400" dirty="0" smtClean="0"/>
              <a:t>Cleaning, security, preparing food, blood drives, food shelters, tree plantings, setting up and breaking down </a:t>
            </a:r>
            <a:r>
              <a:rPr lang="en-US" sz="2400" dirty="0" err="1" smtClean="0"/>
              <a:t>Tabligh</a:t>
            </a:r>
            <a:r>
              <a:rPr lang="en-US" sz="2400" dirty="0" smtClean="0"/>
              <a:t> stalls, MKA events and Jamaat events, all types of volunteer work</a:t>
            </a:r>
          </a:p>
          <a:p>
            <a:pPr marL="457200" indent="-457200">
              <a:buFont typeface="Arial" panose="020B0604020202020204" pitchFamily="34" charset="0"/>
              <a:buChar char="•"/>
            </a:pPr>
            <a:r>
              <a:rPr lang="en-US" sz="2400" dirty="0" smtClean="0"/>
              <a:t>Any physical work that is not done on your own property and you are not paid for counts as </a:t>
            </a:r>
            <a:r>
              <a:rPr lang="en-US" sz="2400" dirty="0" err="1" smtClean="0"/>
              <a:t>Waqar</a:t>
            </a:r>
            <a:r>
              <a:rPr lang="en-US" sz="2400" dirty="0" smtClean="0"/>
              <a:t>-e-Amal</a:t>
            </a:r>
          </a:p>
          <a:p>
            <a:pPr marL="457200" indent="-457200">
              <a:buFont typeface="Arial" panose="020B0604020202020204" pitchFamily="34" charset="0"/>
              <a:buChar char="•"/>
            </a:pPr>
            <a:r>
              <a:rPr lang="en-US" sz="2400" dirty="0" err="1" smtClean="0"/>
              <a:t>Umoomi</a:t>
            </a:r>
            <a:r>
              <a:rPr lang="en-US" sz="2400" dirty="0" smtClean="0"/>
              <a:t> counts as </a:t>
            </a:r>
            <a:r>
              <a:rPr lang="en-US" sz="2400" dirty="0" err="1" smtClean="0"/>
              <a:t>Waqar</a:t>
            </a:r>
            <a:r>
              <a:rPr lang="en-US" sz="2400" dirty="0" smtClean="0"/>
              <a:t>-e-Amal </a:t>
            </a:r>
            <a:endParaRPr lang="en-US" sz="2400" dirty="0" smtClean="0"/>
          </a:p>
          <a:p>
            <a:pPr marL="457200" indent="-457200">
              <a:buFont typeface="Arial" panose="020B0604020202020204" pitchFamily="34" charset="0"/>
              <a:buChar char="•"/>
            </a:pPr>
            <a:r>
              <a:rPr lang="en-US" sz="2400" dirty="0" smtClean="0"/>
              <a:t>National goal 75,000 hours for the year</a:t>
            </a:r>
          </a:p>
          <a:p>
            <a:pPr marL="457200" indent="-457200">
              <a:buFont typeface="Arial" panose="020B0604020202020204" pitchFamily="34" charset="0"/>
              <a:buChar char="•"/>
            </a:pPr>
            <a:r>
              <a:rPr lang="en-US" sz="2400" dirty="0" smtClean="0"/>
              <a:t>We are working on reactivating the presidential service award</a:t>
            </a:r>
            <a:endParaRPr lang="en-US" sz="2400" dirty="0" smtClean="0"/>
          </a:p>
        </p:txBody>
      </p:sp>
    </p:spTree>
    <p:extLst>
      <p:ext uri="{BB962C8B-B14F-4D97-AF65-F5344CB8AC3E}">
        <p14:creationId xmlns:p14="http://schemas.microsoft.com/office/powerpoint/2010/main" val="981448382"/>
      </p:ext>
    </p:extLst>
  </p:cSld>
  <p:clrMapOvr>
    <a:masterClrMapping/>
  </p:clrMapOvr>
  <mc:AlternateContent xmlns:mc="http://schemas.openxmlformats.org/markup-compatibility/2006" xmlns:p14="http://schemas.microsoft.com/office/powerpoint/2010/main">
    <mc:Choice Requires="p14">
      <p:transition spd="slow" p14:dur="2000" advClick="0" advTm="34487"/>
    </mc:Choice>
    <mc:Fallback xmlns="">
      <p:transition spd="slow" advClick="0" advTm="34487"/>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Tree Planting</a:t>
            </a:r>
            <a:endParaRPr lang="en-US" b="1" dirty="0"/>
          </a:p>
        </p:txBody>
      </p:sp>
      <p:sp>
        <p:nvSpPr>
          <p:cNvPr id="3" name="Content Placeholder 2"/>
          <p:cNvSpPr>
            <a:spLocks noGrp="1"/>
          </p:cNvSpPr>
          <p:nvPr>
            <p:ph idx="1"/>
          </p:nvPr>
        </p:nvSpPr>
        <p:spPr/>
        <p:txBody>
          <a:bodyPr>
            <a:normAutofit/>
          </a:bodyPr>
          <a:lstStyle/>
          <a:p>
            <a:r>
              <a:rPr lang="en-US" sz="2800" dirty="0" smtClean="0">
                <a:latin typeface="+mn-lt"/>
              </a:rPr>
              <a:t>Our beloved </a:t>
            </a:r>
            <a:r>
              <a:rPr lang="en-US" sz="2800" dirty="0" err="1" smtClean="0">
                <a:latin typeface="+mn-lt"/>
              </a:rPr>
              <a:t>Huzoor</a:t>
            </a:r>
            <a:r>
              <a:rPr lang="en-US" sz="2800" dirty="0" smtClean="0">
                <a:latin typeface="+mn-lt"/>
              </a:rPr>
              <a:t> (aba) has instructed us to plant one tree per </a:t>
            </a:r>
            <a:r>
              <a:rPr lang="en-US" sz="2800" dirty="0" err="1" smtClean="0">
                <a:latin typeface="+mn-lt"/>
              </a:rPr>
              <a:t>khadim</a:t>
            </a:r>
            <a:r>
              <a:rPr lang="en-US" sz="2800" dirty="0" smtClean="0">
                <a:latin typeface="+mn-lt"/>
              </a:rPr>
              <a:t> per year</a:t>
            </a:r>
          </a:p>
          <a:p>
            <a:r>
              <a:rPr lang="en-US" sz="2800" dirty="0" smtClean="0">
                <a:latin typeface="+mn-lt"/>
              </a:rPr>
              <a:t>On October 9</a:t>
            </a:r>
            <a:r>
              <a:rPr lang="en-US" sz="2800" baseline="30000" dirty="0" smtClean="0">
                <a:latin typeface="+mn-lt"/>
              </a:rPr>
              <a:t>th</a:t>
            </a:r>
            <a:r>
              <a:rPr lang="en-US" sz="2800" dirty="0" smtClean="0">
                <a:latin typeface="+mn-lt"/>
              </a:rPr>
              <a:t> 2015 </a:t>
            </a:r>
            <a:r>
              <a:rPr lang="en-US" sz="2800" dirty="0" err="1" smtClean="0">
                <a:latin typeface="+mn-lt"/>
              </a:rPr>
              <a:t>Huzoor</a:t>
            </a:r>
            <a:r>
              <a:rPr lang="en-US" sz="2800" dirty="0" smtClean="0">
                <a:latin typeface="+mn-lt"/>
              </a:rPr>
              <a:t> (aba) said that advice, instructions, and programs issued by </a:t>
            </a:r>
            <a:r>
              <a:rPr lang="en-US" sz="2800" dirty="0" err="1" smtClean="0">
                <a:latin typeface="+mn-lt"/>
              </a:rPr>
              <a:t>Khilafat</a:t>
            </a:r>
            <a:r>
              <a:rPr lang="en-US" sz="2800" dirty="0" smtClean="0">
                <a:latin typeface="+mn-lt"/>
              </a:rPr>
              <a:t> should be implemented in order to fulfill our pledge of </a:t>
            </a:r>
            <a:r>
              <a:rPr lang="en-US" sz="2800" dirty="0" err="1" smtClean="0">
                <a:latin typeface="+mn-lt"/>
              </a:rPr>
              <a:t>Bai’t</a:t>
            </a:r>
            <a:r>
              <a:rPr lang="en-US" sz="2800" dirty="0" smtClean="0">
                <a:latin typeface="+mn-lt"/>
              </a:rPr>
              <a:t> </a:t>
            </a:r>
          </a:p>
          <a:p>
            <a:r>
              <a:rPr lang="en-US" sz="2800" dirty="0" smtClean="0">
                <a:latin typeface="+mn-lt"/>
              </a:rPr>
              <a:t>Annual Goal = </a:t>
            </a:r>
            <a:r>
              <a:rPr lang="en-US" sz="2800" dirty="0" smtClean="0">
                <a:latin typeface="+mn-lt"/>
              </a:rPr>
              <a:t>4014 trees </a:t>
            </a:r>
            <a:endParaRPr lang="en-US" sz="2800" dirty="0" smtClean="0">
              <a:latin typeface="+mn-lt"/>
            </a:endParaRPr>
          </a:p>
        </p:txBody>
      </p:sp>
    </p:spTree>
    <p:extLst>
      <p:ext uri="{BB962C8B-B14F-4D97-AF65-F5344CB8AC3E}">
        <p14:creationId xmlns:p14="http://schemas.microsoft.com/office/powerpoint/2010/main" val="836120692"/>
      </p:ext>
    </p:extLst>
  </p:cSld>
  <p:clrMapOvr>
    <a:masterClrMapping/>
  </p:clrMapOvr>
  <mc:AlternateContent xmlns:mc="http://schemas.openxmlformats.org/markup-compatibility/2006" xmlns:p14="http://schemas.microsoft.com/office/powerpoint/2010/main">
    <mc:Choice Requires="p14">
      <p:transition spd="slow" p14:dur="2000" advClick="0" advTm="32925"/>
    </mc:Choice>
    <mc:Fallback xmlns="">
      <p:transition spd="slow" advClick="0" advTm="32925"/>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60090" y="333810"/>
            <a:ext cx="6695768" cy="871538"/>
          </a:xfrm>
        </p:spPr>
        <p:txBody>
          <a:bodyPr>
            <a:noAutofit/>
          </a:bodyPr>
          <a:lstStyle/>
          <a:p>
            <a:pPr algn="ctr"/>
            <a:r>
              <a:rPr lang="en-US" sz="4400" dirty="0" smtClean="0"/>
              <a:t>Mosque Cleanups</a:t>
            </a:r>
            <a:endParaRPr lang="en-US" sz="4400" dirty="0"/>
          </a:p>
        </p:txBody>
      </p:sp>
      <p:sp>
        <p:nvSpPr>
          <p:cNvPr id="7" name="Content Placeholder 2"/>
          <p:cNvSpPr>
            <a:spLocks noGrp="1"/>
          </p:cNvSpPr>
          <p:nvPr>
            <p:ph idx="1"/>
          </p:nvPr>
        </p:nvSpPr>
        <p:spPr>
          <a:xfrm>
            <a:off x="457200" y="1200151"/>
            <a:ext cx="8229600" cy="3394472"/>
          </a:xfrm>
        </p:spPr>
        <p:txBody>
          <a:bodyPr>
            <a:normAutofit/>
          </a:bodyPr>
          <a:lstStyle/>
          <a:p>
            <a:r>
              <a:rPr lang="en-US" sz="2400" dirty="0" err="1" smtClean="0">
                <a:latin typeface="+mj-lt"/>
              </a:rPr>
              <a:t>Khuddam</a:t>
            </a:r>
            <a:r>
              <a:rPr lang="en-US" sz="2400" dirty="0" smtClean="0">
                <a:latin typeface="+mj-lt"/>
              </a:rPr>
              <a:t> should take ownership of their local Mosque and treat it like their home</a:t>
            </a:r>
          </a:p>
          <a:p>
            <a:r>
              <a:rPr lang="en-US" sz="2400" dirty="0" smtClean="0">
                <a:latin typeface="+mj-lt"/>
              </a:rPr>
              <a:t>Once a month a </a:t>
            </a:r>
            <a:r>
              <a:rPr lang="en-US" sz="2400" dirty="0" err="1" smtClean="0">
                <a:latin typeface="+mj-lt"/>
              </a:rPr>
              <a:t>Waqar</a:t>
            </a:r>
            <a:r>
              <a:rPr lang="en-US" sz="2400" dirty="0" smtClean="0">
                <a:latin typeface="+mj-lt"/>
              </a:rPr>
              <a:t>-e-Amal event should be held where </a:t>
            </a:r>
            <a:r>
              <a:rPr lang="en-US" sz="2400" dirty="0" err="1" smtClean="0">
                <a:latin typeface="+mj-lt"/>
              </a:rPr>
              <a:t>khuddam</a:t>
            </a:r>
            <a:r>
              <a:rPr lang="en-US" sz="2400" dirty="0" smtClean="0">
                <a:latin typeface="+mj-lt"/>
              </a:rPr>
              <a:t> should complete either a mosque cleanup or other </a:t>
            </a:r>
            <a:r>
              <a:rPr lang="en-US" sz="2400" dirty="0" err="1" smtClean="0">
                <a:latin typeface="+mj-lt"/>
              </a:rPr>
              <a:t>Waqar</a:t>
            </a:r>
            <a:r>
              <a:rPr lang="en-US" sz="2400" dirty="0" smtClean="0">
                <a:latin typeface="+mj-lt"/>
              </a:rPr>
              <a:t>-e-Amal work as needed</a:t>
            </a:r>
          </a:p>
          <a:p>
            <a:r>
              <a:rPr lang="en-US" sz="2400" dirty="0" smtClean="0">
                <a:latin typeface="+mj-lt"/>
              </a:rPr>
              <a:t>Local </a:t>
            </a:r>
            <a:r>
              <a:rPr lang="en-US" sz="2400" dirty="0" err="1" smtClean="0">
                <a:latin typeface="+mj-lt"/>
              </a:rPr>
              <a:t>Nazim</a:t>
            </a:r>
            <a:r>
              <a:rPr lang="en-US" sz="2400" dirty="0" smtClean="0">
                <a:latin typeface="+mj-lt"/>
              </a:rPr>
              <a:t> </a:t>
            </a:r>
            <a:r>
              <a:rPr lang="en-US" sz="2400" dirty="0" err="1" smtClean="0">
                <a:latin typeface="+mj-lt"/>
              </a:rPr>
              <a:t>Waqar</a:t>
            </a:r>
            <a:r>
              <a:rPr lang="en-US" sz="2400" dirty="0" smtClean="0">
                <a:latin typeface="+mj-lt"/>
              </a:rPr>
              <a:t>-e-Amal should lead these efforts or find someone who is good with their hands to </a:t>
            </a:r>
            <a:r>
              <a:rPr lang="en-US" sz="2400" dirty="0" smtClean="0">
                <a:latin typeface="+mj-lt"/>
              </a:rPr>
              <a:t>lead</a:t>
            </a:r>
          </a:p>
          <a:p>
            <a:r>
              <a:rPr lang="en-US" sz="2400" dirty="0" smtClean="0">
                <a:latin typeface="+mj-lt"/>
              </a:rPr>
              <a:t>We are developing a checklist for Mosque cleanups </a:t>
            </a:r>
            <a:endParaRPr lang="en-US" sz="2400" dirty="0" smtClean="0">
              <a:latin typeface="+mj-lt"/>
            </a:endParaRPr>
          </a:p>
        </p:txBody>
      </p:sp>
    </p:spTree>
    <p:extLst>
      <p:ext uri="{BB962C8B-B14F-4D97-AF65-F5344CB8AC3E}">
        <p14:creationId xmlns:p14="http://schemas.microsoft.com/office/powerpoint/2010/main" val="3730793604"/>
      </p:ext>
    </p:extLst>
  </p:cSld>
  <p:clrMapOvr>
    <a:masterClrMapping/>
  </p:clrMapOvr>
  <mc:AlternateContent xmlns:mc="http://schemas.openxmlformats.org/markup-compatibility/2006" xmlns:p14="http://schemas.microsoft.com/office/powerpoint/2010/main">
    <mc:Choice Requires="p14">
      <p:transition spd="slow" p14:dur="2000" advClick="0" advTm="25006"/>
    </mc:Choice>
    <mc:Fallback xmlns="">
      <p:transition spd="slow" advClick="0" advTm="25006"/>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Traveling for </a:t>
            </a:r>
            <a:r>
              <a:rPr lang="en-US" dirty="0" err="1" smtClean="0"/>
              <a:t>Waqar</a:t>
            </a:r>
            <a:r>
              <a:rPr lang="en-US" dirty="0" smtClean="0"/>
              <a:t>-e-</a:t>
            </a:r>
            <a:r>
              <a:rPr lang="en-US" dirty="0" err="1" smtClean="0"/>
              <a:t>amal</a:t>
            </a:r>
            <a:endParaRPr lang="en-US" dirty="0"/>
          </a:p>
        </p:txBody>
      </p:sp>
      <p:sp>
        <p:nvSpPr>
          <p:cNvPr id="3" name="TextBox 2"/>
          <p:cNvSpPr txBox="1"/>
          <p:nvPr/>
        </p:nvSpPr>
        <p:spPr>
          <a:xfrm>
            <a:off x="234778" y="1063228"/>
            <a:ext cx="8557054" cy="2246769"/>
          </a:xfrm>
          <a:prstGeom prst="rect">
            <a:avLst/>
          </a:prstGeom>
          <a:noFill/>
        </p:spPr>
        <p:txBody>
          <a:bodyPr wrap="square" rtlCol="0">
            <a:spAutoFit/>
          </a:bodyPr>
          <a:lstStyle/>
          <a:p>
            <a:pPr marL="285750" indent="-285750">
              <a:buFont typeface="Arial" charset="0"/>
              <a:buChar char="•"/>
            </a:pPr>
            <a:r>
              <a:rPr lang="en-US" sz="2800" dirty="0" smtClean="0"/>
              <a:t>I will be traveling to 1 </a:t>
            </a:r>
            <a:r>
              <a:rPr lang="en-US" sz="2800" dirty="0" err="1" smtClean="0"/>
              <a:t>majlis</a:t>
            </a:r>
            <a:r>
              <a:rPr lang="en-US" sz="2800" dirty="0" smtClean="0"/>
              <a:t> per month along with </a:t>
            </a:r>
            <a:r>
              <a:rPr lang="en-US" sz="2800" dirty="0" err="1" smtClean="0"/>
              <a:t>Mohtamim</a:t>
            </a:r>
            <a:r>
              <a:rPr lang="en-US" sz="2800" dirty="0" smtClean="0"/>
              <a:t> </a:t>
            </a:r>
            <a:r>
              <a:rPr lang="en-US" sz="2800" dirty="0" err="1" smtClean="0"/>
              <a:t>Tarbiyyat</a:t>
            </a:r>
            <a:r>
              <a:rPr lang="en-US" sz="2800" dirty="0" smtClean="0"/>
              <a:t> </a:t>
            </a:r>
            <a:endParaRPr lang="en-US" sz="2800" dirty="0"/>
          </a:p>
          <a:p>
            <a:pPr marL="285750" indent="-285750">
              <a:buFont typeface="Arial" charset="0"/>
              <a:buChar char="•"/>
            </a:pPr>
            <a:r>
              <a:rPr lang="en-US" sz="2800" dirty="0" smtClean="0"/>
              <a:t>Spend the weekend doing </a:t>
            </a:r>
            <a:r>
              <a:rPr lang="en-US" sz="2800" dirty="0" err="1" smtClean="0"/>
              <a:t>Waqar</a:t>
            </a:r>
            <a:r>
              <a:rPr lang="en-US" sz="2800" dirty="0" smtClean="0"/>
              <a:t>-e-</a:t>
            </a:r>
            <a:r>
              <a:rPr lang="en-US" sz="2800" dirty="0" err="1" smtClean="0"/>
              <a:t>amal</a:t>
            </a:r>
            <a:r>
              <a:rPr lang="en-US" sz="2800" dirty="0" smtClean="0"/>
              <a:t> with your </a:t>
            </a:r>
            <a:r>
              <a:rPr lang="en-US" sz="2800" dirty="0" err="1" smtClean="0"/>
              <a:t>khuddam</a:t>
            </a:r>
            <a:r>
              <a:rPr lang="en-US" sz="2800" dirty="0" smtClean="0"/>
              <a:t> </a:t>
            </a:r>
          </a:p>
          <a:p>
            <a:pPr marL="285750" indent="-285750">
              <a:buFont typeface="Arial" charset="0"/>
              <a:buChar char="•"/>
            </a:pPr>
            <a:r>
              <a:rPr lang="en-US" sz="2800" dirty="0" smtClean="0"/>
              <a:t>Spend the evenings discussing </a:t>
            </a:r>
            <a:r>
              <a:rPr lang="en-US" sz="2800" dirty="0" err="1" smtClean="0"/>
              <a:t>tarbiyyat</a:t>
            </a:r>
            <a:r>
              <a:rPr lang="en-US" sz="2800" dirty="0" smtClean="0"/>
              <a:t> issues </a:t>
            </a:r>
          </a:p>
        </p:txBody>
      </p:sp>
    </p:spTree>
    <p:extLst>
      <p:ext uri="{BB962C8B-B14F-4D97-AF65-F5344CB8AC3E}">
        <p14:creationId xmlns:p14="http://schemas.microsoft.com/office/powerpoint/2010/main" val="180901319"/>
      </p:ext>
    </p:extLst>
  </p:cSld>
  <p:clrMapOvr>
    <a:masterClrMapping/>
  </p:clrMapOvr>
  <mc:AlternateContent xmlns:mc="http://schemas.openxmlformats.org/markup-compatibility/2006" xmlns:p14="http://schemas.microsoft.com/office/powerpoint/2010/main">
    <mc:Choice Requires="p14">
      <p:transition spd="slow" p14:dur="2000" advClick="0" advTm="2000"/>
    </mc:Choice>
    <mc:Fallback xmlns="">
      <p:transition spd="slow" advClick="0" advTm="2000"/>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UK </a:t>
            </a:r>
            <a:r>
              <a:rPr lang="en-US" dirty="0" err="1" smtClean="0"/>
              <a:t>Jalsa</a:t>
            </a:r>
            <a:r>
              <a:rPr lang="en-US" dirty="0" smtClean="0"/>
              <a:t> </a:t>
            </a:r>
            <a:r>
              <a:rPr lang="en-US" dirty="0" err="1" smtClean="0"/>
              <a:t>Waqar</a:t>
            </a:r>
            <a:r>
              <a:rPr lang="en-US" dirty="0" smtClean="0"/>
              <a:t>-e-Amal Trip</a:t>
            </a:r>
            <a:endParaRPr lang="en-US" dirty="0"/>
          </a:p>
        </p:txBody>
      </p:sp>
      <p:sp>
        <p:nvSpPr>
          <p:cNvPr id="5" name="TextBox 4"/>
          <p:cNvSpPr txBox="1"/>
          <p:nvPr/>
        </p:nvSpPr>
        <p:spPr>
          <a:xfrm>
            <a:off x="228600" y="1063229"/>
            <a:ext cx="8575589" cy="4401205"/>
          </a:xfrm>
          <a:prstGeom prst="rect">
            <a:avLst/>
          </a:prstGeom>
          <a:noFill/>
        </p:spPr>
        <p:txBody>
          <a:bodyPr wrap="square" rtlCol="0">
            <a:spAutoFit/>
          </a:bodyPr>
          <a:lstStyle/>
          <a:p>
            <a:pPr marL="285750" indent="-285750">
              <a:buFont typeface="Arial" charset="0"/>
              <a:buChar char="•"/>
            </a:pPr>
            <a:r>
              <a:rPr lang="en-US" sz="2800" dirty="0" smtClean="0"/>
              <a:t>UK </a:t>
            </a:r>
            <a:r>
              <a:rPr lang="en-US" sz="2800" dirty="0" err="1" smtClean="0"/>
              <a:t>Jalsa</a:t>
            </a:r>
            <a:r>
              <a:rPr lang="en-US" sz="2800" dirty="0" smtClean="0"/>
              <a:t> is August 2,3,4 2019 </a:t>
            </a:r>
          </a:p>
          <a:p>
            <a:pPr marL="285750" indent="-285750">
              <a:buFont typeface="Arial" charset="0"/>
              <a:buChar char="•"/>
            </a:pPr>
            <a:r>
              <a:rPr lang="en-US" sz="2800" dirty="0" smtClean="0"/>
              <a:t>100 </a:t>
            </a:r>
            <a:r>
              <a:rPr lang="en-US" sz="2800" dirty="0" err="1" smtClean="0"/>
              <a:t>Khuddam</a:t>
            </a:r>
            <a:r>
              <a:rPr lang="en-US" sz="2800" dirty="0" smtClean="0"/>
              <a:t> to arrive at UK </a:t>
            </a:r>
            <a:r>
              <a:rPr lang="en-US" sz="2800" dirty="0" err="1" smtClean="0"/>
              <a:t>Jalsa</a:t>
            </a:r>
            <a:r>
              <a:rPr lang="en-US" sz="2800" dirty="0" smtClean="0"/>
              <a:t> at least 1 week early to assist in </a:t>
            </a:r>
            <a:r>
              <a:rPr lang="en-US" sz="2800" dirty="0" err="1" smtClean="0"/>
              <a:t>Jalsa</a:t>
            </a:r>
            <a:r>
              <a:rPr lang="en-US" sz="2800" dirty="0" smtClean="0"/>
              <a:t> setup </a:t>
            </a:r>
          </a:p>
          <a:p>
            <a:pPr marL="285750" indent="-285750">
              <a:buFont typeface="Arial" charset="0"/>
              <a:buChar char="•"/>
            </a:pPr>
            <a:r>
              <a:rPr lang="en-US" sz="2800" dirty="0" smtClean="0"/>
              <a:t>Arrive by August 26</a:t>
            </a:r>
            <a:r>
              <a:rPr lang="en-US" sz="2800" baseline="30000" dirty="0" smtClean="0"/>
              <a:t>th</a:t>
            </a:r>
            <a:r>
              <a:rPr lang="en-US" sz="2800" dirty="0" smtClean="0"/>
              <a:t> morning at the latest </a:t>
            </a:r>
          </a:p>
          <a:p>
            <a:pPr marL="285750" indent="-285750">
              <a:buFont typeface="Arial" charset="0"/>
              <a:buChar char="•"/>
            </a:pPr>
            <a:r>
              <a:rPr lang="en-US" sz="2800" dirty="0" smtClean="0"/>
              <a:t>Accommodations will be at </a:t>
            </a:r>
            <a:r>
              <a:rPr lang="en-US" sz="2800" dirty="0" err="1" smtClean="0"/>
              <a:t>Hadeeqatul</a:t>
            </a:r>
            <a:r>
              <a:rPr lang="en-US" sz="2800" dirty="0" smtClean="0"/>
              <a:t> Mehdi </a:t>
            </a:r>
          </a:p>
          <a:p>
            <a:pPr marL="285750" indent="-285750">
              <a:buFont typeface="Arial" charset="0"/>
              <a:buChar char="•"/>
            </a:pPr>
            <a:r>
              <a:rPr lang="en-US" sz="2800" dirty="0" smtClean="0"/>
              <a:t>We will arrange to attend </a:t>
            </a:r>
            <a:r>
              <a:rPr lang="en-US" sz="2800" dirty="0" err="1" smtClean="0"/>
              <a:t>Jumma</a:t>
            </a:r>
            <a:r>
              <a:rPr lang="en-US" sz="2800" dirty="0" smtClean="0"/>
              <a:t> the Friday before </a:t>
            </a:r>
            <a:r>
              <a:rPr lang="en-US" sz="2800" dirty="0" err="1" smtClean="0"/>
              <a:t>Jalsa</a:t>
            </a:r>
            <a:r>
              <a:rPr lang="en-US" sz="2800" dirty="0" smtClean="0"/>
              <a:t> at </a:t>
            </a:r>
            <a:r>
              <a:rPr lang="en-US" sz="2800" dirty="0" err="1" smtClean="0"/>
              <a:t>Baitul</a:t>
            </a:r>
            <a:r>
              <a:rPr lang="en-US" sz="2800" dirty="0" smtClean="0"/>
              <a:t> </a:t>
            </a:r>
            <a:r>
              <a:rPr lang="en-US" sz="2800" dirty="0" err="1" smtClean="0"/>
              <a:t>Futuh</a:t>
            </a:r>
            <a:r>
              <a:rPr lang="en-US" sz="2800" dirty="0" smtClean="0"/>
              <a:t> </a:t>
            </a:r>
          </a:p>
          <a:p>
            <a:pPr marL="285750" indent="-285750">
              <a:buFont typeface="Arial" charset="0"/>
              <a:buChar char="•"/>
            </a:pPr>
            <a:r>
              <a:rPr lang="en-US" sz="2800" dirty="0" smtClean="0"/>
              <a:t>Limited subsidy available </a:t>
            </a:r>
            <a:r>
              <a:rPr lang="mr-IN" sz="2800" dirty="0" smtClean="0"/>
              <a:t>–</a:t>
            </a:r>
            <a:r>
              <a:rPr lang="en-US" sz="2800" dirty="0" smtClean="0"/>
              <a:t> need based only</a:t>
            </a:r>
          </a:p>
          <a:p>
            <a:pPr marL="285750" indent="-285750">
              <a:buFont typeface="Arial" charset="0"/>
              <a:buChar char="•"/>
            </a:pPr>
            <a:endParaRPr lang="en-US" sz="2800" dirty="0" smtClean="0"/>
          </a:p>
          <a:p>
            <a:endParaRPr lang="en-US" sz="2800" dirty="0"/>
          </a:p>
        </p:txBody>
      </p:sp>
    </p:spTree>
    <p:extLst>
      <p:ext uri="{BB962C8B-B14F-4D97-AF65-F5344CB8AC3E}">
        <p14:creationId xmlns:p14="http://schemas.microsoft.com/office/powerpoint/2010/main" val="1826080857"/>
      </p:ext>
    </p:extLst>
  </p:cSld>
  <p:clrMapOvr>
    <a:masterClrMapping/>
  </p:clrMapOvr>
  <mc:AlternateContent xmlns:mc="http://schemas.openxmlformats.org/markup-compatibility/2006" xmlns:p14="http://schemas.microsoft.com/office/powerpoint/2010/main">
    <mc:Choice Requires="p14">
      <p:transition spd="slow" p14:dur="2000" advClick="0" advTm="2000"/>
    </mc:Choice>
    <mc:Fallback xmlns="">
      <p:transition spd="slow" advClick="0" advTm="2000"/>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Alme</a:t>
            </a:r>
            <a:r>
              <a:rPr lang="en-US" dirty="0" smtClean="0"/>
              <a:t> </a:t>
            </a:r>
            <a:r>
              <a:rPr lang="en-US" dirty="0" err="1" smtClean="0"/>
              <a:t>Inami</a:t>
            </a:r>
            <a:r>
              <a:rPr lang="en-US" dirty="0" smtClean="0"/>
              <a:t> Points for </a:t>
            </a:r>
            <a:r>
              <a:rPr lang="en-US" dirty="0" err="1" smtClean="0"/>
              <a:t>WeA</a:t>
            </a:r>
            <a:r>
              <a:rPr lang="en-US" dirty="0" smtClean="0"/>
              <a:t> </a:t>
            </a:r>
            <a:endParaRPr lang="en-US" dirty="0"/>
          </a:p>
        </p:txBody>
      </p:sp>
      <p:graphicFrame>
        <p:nvGraphicFramePr>
          <p:cNvPr id="3" name="Table 2"/>
          <p:cNvGraphicFramePr>
            <a:graphicFrameLocks noGrp="1"/>
          </p:cNvGraphicFramePr>
          <p:nvPr>
            <p:extLst>
              <p:ext uri="{D42A27DB-BD31-4B8C-83A1-F6EECF244321}">
                <p14:modId xmlns:p14="http://schemas.microsoft.com/office/powerpoint/2010/main" val="1007756479"/>
              </p:ext>
            </p:extLst>
          </p:nvPr>
        </p:nvGraphicFramePr>
        <p:xfrm>
          <a:off x="663884" y="1194570"/>
          <a:ext cx="8205053" cy="3474071"/>
        </p:xfrm>
        <a:graphic>
          <a:graphicData uri="http://schemas.openxmlformats.org/drawingml/2006/table">
            <a:tbl>
              <a:tblPr/>
              <a:tblGrid>
                <a:gridCol w="1921904"/>
                <a:gridCol w="899353"/>
                <a:gridCol w="1010232"/>
                <a:gridCol w="1096471"/>
                <a:gridCol w="1231990"/>
                <a:gridCol w="997912"/>
                <a:gridCol w="1047191"/>
              </a:tblGrid>
              <a:tr h="263413">
                <a:tc gridSpan="7">
                  <a:txBody>
                    <a:bodyPr/>
                    <a:lstStyle/>
                    <a:p>
                      <a:pPr algn="ctr" rtl="0" fontAlgn="t">
                        <a:spcBef>
                          <a:spcPts val="0"/>
                        </a:spcBef>
                        <a:spcAft>
                          <a:spcPts val="1000"/>
                        </a:spcAft>
                      </a:pPr>
                      <a:r>
                        <a:rPr lang="en-US" sz="900" b="1" i="0" u="none" strike="noStrike">
                          <a:solidFill>
                            <a:schemeClr val="tx1"/>
                          </a:solidFill>
                          <a:effectLst/>
                          <a:latin typeface="Times New Roman" charset="0"/>
                        </a:rPr>
                        <a:t>       GOALS IN DETAIL (This is from Local Majlis perspective)</a:t>
                      </a:r>
                      <a:endParaRPr lang="en-US" sz="1700">
                        <a:solidFill>
                          <a:schemeClr val="tx1"/>
                        </a:solidFill>
                        <a:effectLst/>
                      </a:endParaRPr>
                    </a:p>
                  </a:txBody>
                  <a:tcPr marL="58680" marR="58680" marT="58680" marB="5868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0000"/>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263413">
                <a:tc>
                  <a:txBody>
                    <a:bodyPr/>
                    <a:lstStyle/>
                    <a:p>
                      <a:pPr rtl="0" fontAlgn="t">
                        <a:spcBef>
                          <a:spcPts val="0"/>
                        </a:spcBef>
                        <a:spcAft>
                          <a:spcPts val="1000"/>
                        </a:spcAft>
                      </a:pPr>
                      <a:r>
                        <a:rPr lang="en-US" sz="900" b="0" i="0" u="none" strike="noStrike">
                          <a:solidFill>
                            <a:schemeClr val="tx1"/>
                          </a:solidFill>
                          <a:effectLst/>
                          <a:latin typeface="Times New Roman" charset="0"/>
                        </a:rPr>
                        <a:t>Goal</a:t>
                      </a:r>
                      <a:endParaRPr lang="en-US" sz="1700">
                        <a:solidFill>
                          <a:schemeClr val="tx1"/>
                        </a:solidFill>
                        <a:effectLst/>
                      </a:endParaRPr>
                    </a:p>
                  </a:txBody>
                  <a:tcPr marL="58680" marR="58680" marT="58680" marB="5868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3">
                  <a:txBody>
                    <a:bodyPr/>
                    <a:lstStyle/>
                    <a:p>
                      <a:pPr algn="ctr" rtl="0" fontAlgn="t">
                        <a:spcBef>
                          <a:spcPts val="0"/>
                        </a:spcBef>
                        <a:spcAft>
                          <a:spcPts val="1000"/>
                        </a:spcAft>
                      </a:pPr>
                      <a:r>
                        <a:rPr lang="en-US" sz="900" b="0" i="0" u="none" strike="noStrike">
                          <a:solidFill>
                            <a:schemeClr val="tx1"/>
                          </a:solidFill>
                          <a:effectLst/>
                          <a:latin typeface="Times New Roman" charset="0"/>
                        </a:rPr>
                        <a:t>Target </a:t>
                      </a:r>
                      <a:r>
                        <a:rPr lang="en-US" sz="800" b="0" i="1" u="none" strike="noStrike">
                          <a:solidFill>
                            <a:schemeClr val="tx1"/>
                          </a:solidFill>
                          <a:effectLst/>
                          <a:latin typeface="Times New Roman" charset="0"/>
                        </a:rPr>
                        <a:t>(to be used for Alme-e-Inami)</a:t>
                      </a:r>
                      <a:endParaRPr lang="en-US" sz="1700">
                        <a:solidFill>
                          <a:schemeClr val="tx1"/>
                        </a:solidFill>
                        <a:effectLst/>
                      </a:endParaRPr>
                    </a:p>
                  </a:txBody>
                  <a:tcPr marL="58680" marR="58680" marT="58680" marB="5868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a:txBody>
                    <a:bodyPr/>
                    <a:lstStyle/>
                    <a:p>
                      <a:pPr algn="ctr" rtl="0" fontAlgn="t">
                        <a:spcBef>
                          <a:spcPts val="0"/>
                        </a:spcBef>
                        <a:spcAft>
                          <a:spcPts val="1000"/>
                        </a:spcAft>
                      </a:pPr>
                      <a:r>
                        <a:rPr lang="en-US" sz="900" b="0" i="0" u="none" strike="noStrike">
                          <a:solidFill>
                            <a:schemeClr val="tx1"/>
                          </a:solidFill>
                          <a:effectLst/>
                          <a:latin typeface="Times New Roman" charset="0"/>
                        </a:rPr>
                        <a:t>National Target</a:t>
                      </a:r>
                      <a:endParaRPr lang="en-US" sz="1700">
                        <a:solidFill>
                          <a:schemeClr val="tx1"/>
                        </a:solidFill>
                        <a:effectLst/>
                      </a:endParaRPr>
                    </a:p>
                  </a:txBody>
                  <a:tcPr marL="58680" marR="58680" marT="58680" marB="5868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rtl="0" fontAlgn="t">
                        <a:spcBef>
                          <a:spcPts val="0"/>
                        </a:spcBef>
                        <a:spcAft>
                          <a:spcPts val="1000"/>
                        </a:spcAft>
                      </a:pPr>
                      <a:r>
                        <a:rPr lang="en-US" sz="900" b="0" i="0" u="none" strike="noStrike">
                          <a:solidFill>
                            <a:schemeClr val="tx1"/>
                          </a:solidFill>
                          <a:effectLst/>
                          <a:latin typeface="Times New Roman" charset="0"/>
                        </a:rPr>
                        <a:t>Funding</a:t>
                      </a:r>
                      <a:endParaRPr lang="en-US" sz="1700">
                        <a:solidFill>
                          <a:schemeClr val="tx1"/>
                        </a:solidFill>
                        <a:effectLst/>
                      </a:endParaRPr>
                    </a:p>
                  </a:txBody>
                  <a:tcPr marL="58680" marR="58680" marT="58680" marB="5868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rtl="0" fontAlgn="t">
                        <a:spcBef>
                          <a:spcPts val="0"/>
                        </a:spcBef>
                        <a:spcAft>
                          <a:spcPts val="1000"/>
                        </a:spcAft>
                      </a:pPr>
                      <a:r>
                        <a:rPr lang="en-US" sz="900" b="0" i="0" u="none" strike="noStrike">
                          <a:solidFill>
                            <a:schemeClr val="tx1"/>
                          </a:solidFill>
                          <a:effectLst/>
                          <a:latin typeface="Times New Roman" charset="0"/>
                        </a:rPr>
                        <a:t>Due Date</a:t>
                      </a:r>
                      <a:endParaRPr lang="en-US" sz="1700">
                        <a:solidFill>
                          <a:schemeClr val="tx1"/>
                        </a:solidFill>
                        <a:effectLst/>
                      </a:endParaRPr>
                    </a:p>
                  </a:txBody>
                  <a:tcPr marL="58680" marR="58680" marT="58680" marB="5868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648367">
                <a:tc>
                  <a:txBody>
                    <a:bodyPr/>
                    <a:lstStyle/>
                    <a:p>
                      <a:pPr fontAlgn="t"/>
                      <a:r>
                        <a:rPr lang="en-US" sz="1700">
                          <a:solidFill>
                            <a:schemeClr val="tx1"/>
                          </a:solidFill>
                          <a:effectLst/>
                        </a:rPr>
                        <a:t/>
                      </a:r>
                      <a:br>
                        <a:rPr lang="en-US" sz="1700">
                          <a:solidFill>
                            <a:schemeClr val="tx1"/>
                          </a:solidFill>
                          <a:effectLst/>
                        </a:rPr>
                      </a:br>
                      <a:endParaRPr lang="en-US" sz="1700">
                        <a:solidFill>
                          <a:schemeClr val="tx1"/>
                        </a:solidFill>
                        <a:effectLst/>
                      </a:endParaRPr>
                    </a:p>
                  </a:txBody>
                  <a:tcPr marL="58680" marR="58680" marT="58680" marB="5868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rtl="0" fontAlgn="t">
                        <a:spcBef>
                          <a:spcPts val="0"/>
                        </a:spcBef>
                        <a:spcAft>
                          <a:spcPts val="1000"/>
                        </a:spcAft>
                      </a:pPr>
                      <a:r>
                        <a:rPr lang="en-US" sz="900" b="0" i="0" u="none" strike="noStrike">
                          <a:solidFill>
                            <a:schemeClr val="tx1"/>
                          </a:solidFill>
                          <a:effectLst/>
                          <a:latin typeface="Times New Roman" charset="0"/>
                        </a:rPr>
                        <a:t>Small </a:t>
                      </a:r>
                      <a:endParaRPr lang="en-US" sz="1700">
                        <a:solidFill>
                          <a:schemeClr val="tx1"/>
                        </a:solidFill>
                        <a:effectLst/>
                      </a:endParaRPr>
                    </a:p>
                  </a:txBody>
                  <a:tcPr marL="58680" marR="58680" marT="58680" marB="5868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rtl="0" fontAlgn="t">
                        <a:spcBef>
                          <a:spcPts val="0"/>
                        </a:spcBef>
                        <a:spcAft>
                          <a:spcPts val="1000"/>
                        </a:spcAft>
                      </a:pPr>
                      <a:r>
                        <a:rPr lang="en-US" sz="900" b="0" i="0" u="none" strike="noStrike" dirty="0">
                          <a:solidFill>
                            <a:schemeClr val="tx1"/>
                          </a:solidFill>
                          <a:effectLst/>
                          <a:latin typeface="Times New Roman" charset="0"/>
                        </a:rPr>
                        <a:t>Medium</a:t>
                      </a:r>
                      <a:endParaRPr lang="en-US" sz="1700" dirty="0">
                        <a:solidFill>
                          <a:schemeClr val="tx1"/>
                        </a:solidFill>
                        <a:effectLst/>
                      </a:endParaRPr>
                    </a:p>
                  </a:txBody>
                  <a:tcPr marL="58680" marR="58680" marT="58680" marB="5868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rtl="0" fontAlgn="t">
                        <a:spcBef>
                          <a:spcPts val="0"/>
                        </a:spcBef>
                        <a:spcAft>
                          <a:spcPts val="1000"/>
                        </a:spcAft>
                      </a:pPr>
                      <a:r>
                        <a:rPr lang="en-US" sz="900" b="0" i="0" u="none" strike="noStrike" dirty="0">
                          <a:solidFill>
                            <a:schemeClr val="tx1"/>
                          </a:solidFill>
                          <a:effectLst/>
                          <a:latin typeface="Times New Roman" charset="0"/>
                        </a:rPr>
                        <a:t>Large</a:t>
                      </a:r>
                      <a:endParaRPr lang="en-US" sz="1700" dirty="0">
                        <a:solidFill>
                          <a:schemeClr val="tx1"/>
                        </a:solidFill>
                        <a:effectLst/>
                      </a:endParaRPr>
                    </a:p>
                  </a:txBody>
                  <a:tcPr marL="58680" marR="58680" marT="58680" marB="5868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fontAlgn="t"/>
                      <a:r>
                        <a:rPr lang="en-US" sz="1700">
                          <a:solidFill>
                            <a:schemeClr val="tx1"/>
                          </a:solidFill>
                          <a:effectLst/>
                        </a:rPr>
                        <a:t/>
                      </a:r>
                      <a:br>
                        <a:rPr lang="en-US" sz="1700">
                          <a:solidFill>
                            <a:schemeClr val="tx1"/>
                          </a:solidFill>
                          <a:effectLst/>
                        </a:rPr>
                      </a:br>
                      <a:endParaRPr lang="en-US" sz="1700">
                        <a:solidFill>
                          <a:schemeClr val="tx1"/>
                        </a:solidFill>
                        <a:effectLst/>
                      </a:endParaRPr>
                    </a:p>
                  </a:txBody>
                  <a:tcPr marL="58680" marR="58680" marT="58680" marB="5868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fontAlgn="t"/>
                      <a:r>
                        <a:rPr lang="en-US" sz="1700">
                          <a:solidFill>
                            <a:schemeClr val="tx1"/>
                          </a:solidFill>
                          <a:effectLst/>
                        </a:rPr>
                        <a:t/>
                      </a:r>
                      <a:br>
                        <a:rPr lang="en-US" sz="1700">
                          <a:solidFill>
                            <a:schemeClr val="tx1"/>
                          </a:solidFill>
                          <a:effectLst/>
                        </a:rPr>
                      </a:br>
                      <a:endParaRPr lang="en-US" sz="1700">
                        <a:solidFill>
                          <a:schemeClr val="tx1"/>
                        </a:solidFill>
                        <a:effectLst/>
                      </a:endParaRPr>
                    </a:p>
                  </a:txBody>
                  <a:tcPr marL="58680" marR="58680" marT="58680" marB="5868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fontAlgn="t"/>
                      <a:r>
                        <a:rPr lang="en-US" sz="1700">
                          <a:solidFill>
                            <a:schemeClr val="tx1"/>
                          </a:solidFill>
                          <a:effectLst/>
                        </a:rPr>
                        <a:t/>
                      </a:r>
                      <a:br>
                        <a:rPr lang="en-US" sz="1700">
                          <a:solidFill>
                            <a:schemeClr val="tx1"/>
                          </a:solidFill>
                          <a:effectLst/>
                        </a:rPr>
                      </a:br>
                      <a:endParaRPr lang="en-US" sz="1700">
                        <a:solidFill>
                          <a:schemeClr val="tx1"/>
                        </a:solidFill>
                        <a:effectLst/>
                      </a:endParaRPr>
                    </a:p>
                  </a:txBody>
                  <a:tcPr marL="58680" marR="58680" marT="58680" marB="5868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550773">
                <a:tc>
                  <a:txBody>
                    <a:bodyPr/>
                    <a:lstStyle/>
                    <a:p>
                      <a:pPr rtl="0" fontAlgn="t">
                        <a:spcBef>
                          <a:spcPts val="0"/>
                        </a:spcBef>
                        <a:spcAft>
                          <a:spcPts val="1000"/>
                        </a:spcAft>
                      </a:pPr>
                      <a:r>
                        <a:rPr lang="en-US" sz="900" b="0" i="0" u="none" strike="noStrike">
                          <a:solidFill>
                            <a:schemeClr val="tx1"/>
                          </a:solidFill>
                          <a:effectLst/>
                          <a:latin typeface="Times New Roman" charset="0"/>
                        </a:rPr>
                        <a:t>Track WeA hours and participation </a:t>
                      </a:r>
                      <a:endParaRPr lang="en-US" sz="1700">
                        <a:solidFill>
                          <a:schemeClr val="tx1"/>
                        </a:solidFill>
                        <a:effectLst/>
                      </a:endParaRPr>
                    </a:p>
                  </a:txBody>
                  <a:tcPr marL="58680" marR="58680" marT="58680" marB="5868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rtl="0" fontAlgn="t">
                        <a:spcBef>
                          <a:spcPts val="0"/>
                        </a:spcBef>
                        <a:spcAft>
                          <a:spcPts val="1000"/>
                        </a:spcAft>
                      </a:pPr>
                      <a:r>
                        <a:rPr lang="en-US" sz="900" b="0" i="0" u="none" strike="noStrike">
                          <a:solidFill>
                            <a:schemeClr val="tx1"/>
                          </a:solidFill>
                          <a:effectLst/>
                          <a:latin typeface="Times New Roman" charset="0"/>
                        </a:rPr>
                        <a:t>120hours</a:t>
                      </a:r>
                      <a:endParaRPr lang="en-US" sz="1700">
                        <a:solidFill>
                          <a:schemeClr val="tx1"/>
                        </a:solidFill>
                        <a:effectLst/>
                      </a:endParaRPr>
                    </a:p>
                    <a:p>
                      <a:pPr rtl="0" fontAlgn="t">
                        <a:spcBef>
                          <a:spcPts val="0"/>
                        </a:spcBef>
                        <a:spcAft>
                          <a:spcPts val="1000"/>
                        </a:spcAft>
                      </a:pPr>
                      <a:r>
                        <a:rPr lang="en-US" sz="900" b="0" i="0" u="none" strike="noStrike">
                          <a:solidFill>
                            <a:schemeClr val="tx1"/>
                          </a:solidFill>
                          <a:effectLst/>
                          <a:latin typeface="Times New Roman" charset="0"/>
                        </a:rPr>
                        <a:t>60% </a:t>
                      </a:r>
                      <a:endParaRPr lang="en-US" sz="1700">
                        <a:solidFill>
                          <a:schemeClr val="tx1"/>
                        </a:solidFill>
                        <a:effectLst/>
                      </a:endParaRPr>
                    </a:p>
                  </a:txBody>
                  <a:tcPr marL="58680" marR="58680" marT="58680" marB="5868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rtl="0" fontAlgn="t">
                        <a:spcBef>
                          <a:spcPts val="0"/>
                        </a:spcBef>
                        <a:spcAft>
                          <a:spcPts val="1000"/>
                        </a:spcAft>
                      </a:pPr>
                      <a:r>
                        <a:rPr lang="en-US" sz="900" b="0" i="0" u="none" strike="noStrike">
                          <a:solidFill>
                            <a:schemeClr val="tx1"/>
                          </a:solidFill>
                          <a:effectLst/>
                          <a:latin typeface="Times New Roman" charset="0"/>
                        </a:rPr>
                        <a:t>600hours </a:t>
                      </a:r>
                      <a:endParaRPr lang="en-US" sz="1700">
                        <a:solidFill>
                          <a:schemeClr val="tx1"/>
                        </a:solidFill>
                        <a:effectLst/>
                      </a:endParaRPr>
                    </a:p>
                    <a:p>
                      <a:pPr rtl="0" fontAlgn="t">
                        <a:spcBef>
                          <a:spcPts val="0"/>
                        </a:spcBef>
                        <a:spcAft>
                          <a:spcPts val="1000"/>
                        </a:spcAft>
                      </a:pPr>
                      <a:r>
                        <a:rPr lang="en-US" sz="900" b="0" i="0" u="none" strike="noStrike">
                          <a:solidFill>
                            <a:schemeClr val="tx1"/>
                          </a:solidFill>
                          <a:effectLst/>
                          <a:latin typeface="Times New Roman" charset="0"/>
                        </a:rPr>
                        <a:t>60%</a:t>
                      </a:r>
                      <a:endParaRPr lang="en-US" sz="1700">
                        <a:solidFill>
                          <a:schemeClr val="tx1"/>
                        </a:solidFill>
                        <a:effectLst/>
                      </a:endParaRPr>
                    </a:p>
                  </a:txBody>
                  <a:tcPr marL="58680" marR="58680" marT="58680" marB="5868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rtl="0" fontAlgn="t">
                        <a:spcBef>
                          <a:spcPts val="0"/>
                        </a:spcBef>
                        <a:spcAft>
                          <a:spcPts val="1000"/>
                        </a:spcAft>
                      </a:pPr>
                      <a:r>
                        <a:rPr lang="en-US" sz="900" b="0" i="0" u="none" strike="noStrike">
                          <a:solidFill>
                            <a:schemeClr val="tx1"/>
                          </a:solidFill>
                          <a:effectLst/>
                          <a:latin typeface="Times New Roman" charset="0"/>
                        </a:rPr>
                        <a:t>1200hours </a:t>
                      </a:r>
                      <a:endParaRPr lang="en-US" sz="1700">
                        <a:solidFill>
                          <a:schemeClr val="tx1"/>
                        </a:solidFill>
                        <a:effectLst/>
                      </a:endParaRPr>
                    </a:p>
                    <a:p>
                      <a:pPr rtl="0" fontAlgn="t">
                        <a:spcBef>
                          <a:spcPts val="0"/>
                        </a:spcBef>
                        <a:spcAft>
                          <a:spcPts val="1000"/>
                        </a:spcAft>
                      </a:pPr>
                      <a:r>
                        <a:rPr lang="en-US" sz="900" b="0" i="0" u="none" strike="noStrike">
                          <a:solidFill>
                            <a:schemeClr val="tx1"/>
                          </a:solidFill>
                          <a:effectLst/>
                          <a:latin typeface="Times New Roman" charset="0"/>
                        </a:rPr>
                        <a:t>60%</a:t>
                      </a:r>
                      <a:endParaRPr lang="en-US" sz="1700">
                        <a:solidFill>
                          <a:schemeClr val="tx1"/>
                        </a:solidFill>
                        <a:effectLst/>
                      </a:endParaRPr>
                    </a:p>
                  </a:txBody>
                  <a:tcPr marL="58680" marR="58680" marT="58680" marB="5868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rtl="0" fontAlgn="t">
                        <a:spcBef>
                          <a:spcPts val="0"/>
                        </a:spcBef>
                        <a:spcAft>
                          <a:spcPts val="1000"/>
                        </a:spcAft>
                      </a:pPr>
                      <a:r>
                        <a:rPr lang="en-US" sz="900" b="0" i="0" u="none" strike="noStrike">
                          <a:solidFill>
                            <a:schemeClr val="tx1"/>
                          </a:solidFill>
                          <a:effectLst/>
                          <a:latin typeface="Times New Roman" charset="0"/>
                        </a:rPr>
                        <a:t>75,000 hours </a:t>
                      </a:r>
                      <a:endParaRPr lang="en-US" sz="1700">
                        <a:solidFill>
                          <a:schemeClr val="tx1"/>
                        </a:solidFill>
                        <a:effectLst/>
                      </a:endParaRPr>
                    </a:p>
                  </a:txBody>
                  <a:tcPr marL="58680" marR="58680" marT="58680" marB="5868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rtl="0" fontAlgn="t">
                        <a:spcBef>
                          <a:spcPts val="0"/>
                        </a:spcBef>
                        <a:spcAft>
                          <a:spcPts val="1000"/>
                        </a:spcAft>
                      </a:pPr>
                      <a:r>
                        <a:rPr lang="en-US" sz="900" b="0" i="0" u="none" strike="noStrike">
                          <a:solidFill>
                            <a:schemeClr val="tx1"/>
                          </a:solidFill>
                          <a:effectLst/>
                          <a:latin typeface="Times New Roman" charset="0"/>
                        </a:rPr>
                        <a:t>Use local funds for food if needed</a:t>
                      </a:r>
                      <a:endParaRPr lang="en-US" sz="1700">
                        <a:solidFill>
                          <a:schemeClr val="tx1"/>
                        </a:solidFill>
                        <a:effectLst/>
                      </a:endParaRPr>
                    </a:p>
                  </a:txBody>
                  <a:tcPr marL="58680" marR="58680" marT="58680" marB="5868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rtl="0" fontAlgn="t">
                        <a:spcBef>
                          <a:spcPts val="0"/>
                        </a:spcBef>
                        <a:spcAft>
                          <a:spcPts val="1000"/>
                        </a:spcAft>
                      </a:pPr>
                      <a:r>
                        <a:rPr lang="en-US" sz="900" b="0" i="0" u="none" strike="noStrike">
                          <a:solidFill>
                            <a:schemeClr val="tx1"/>
                          </a:solidFill>
                          <a:effectLst/>
                          <a:latin typeface="Times New Roman" charset="0"/>
                        </a:rPr>
                        <a:t>Monthly</a:t>
                      </a:r>
                      <a:endParaRPr lang="en-US" sz="1700">
                        <a:solidFill>
                          <a:schemeClr val="tx1"/>
                        </a:solidFill>
                        <a:effectLst/>
                      </a:endParaRPr>
                    </a:p>
                  </a:txBody>
                  <a:tcPr marL="58680" marR="58680" marT="58680" marB="5868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63413">
                <a:tc>
                  <a:txBody>
                    <a:bodyPr/>
                    <a:lstStyle/>
                    <a:p>
                      <a:pPr rtl="0" fontAlgn="t">
                        <a:spcBef>
                          <a:spcPts val="0"/>
                        </a:spcBef>
                        <a:spcAft>
                          <a:spcPts val="1000"/>
                        </a:spcAft>
                      </a:pPr>
                      <a:r>
                        <a:rPr lang="en-US" sz="900" b="0" i="0" u="none" strike="noStrike">
                          <a:solidFill>
                            <a:schemeClr val="tx1"/>
                          </a:solidFill>
                          <a:effectLst/>
                          <a:latin typeface="Times New Roman" charset="0"/>
                        </a:rPr>
                        <a:t>Plant trees</a:t>
                      </a:r>
                      <a:endParaRPr lang="en-US" sz="1700">
                        <a:solidFill>
                          <a:schemeClr val="tx1"/>
                        </a:solidFill>
                        <a:effectLst/>
                      </a:endParaRPr>
                    </a:p>
                  </a:txBody>
                  <a:tcPr marL="58680" marR="58680" marT="58680" marB="5868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rtl="0" fontAlgn="t">
                        <a:spcBef>
                          <a:spcPts val="0"/>
                        </a:spcBef>
                        <a:spcAft>
                          <a:spcPts val="1000"/>
                        </a:spcAft>
                      </a:pPr>
                      <a:r>
                        <a:rPr lang="en-US" sz="900" b="0" i="0" u="none" strike="noStrike">
                          <a:solidFill>
                            <a:schemeClr val="tx1"/>
                          </a:solidFill>
                          <a:effectLst/>
                          <a:latin typeface="Times New Roman" charset="0"/>
                        </a:rPr>
                        <a:t>50</a:t>
                      </a:r>
                      <a:endParaRPr lang="en-US" sz="1700">
                        <a:solidFill>
                          <a:schemeClr val="tx1"/>
                        </a:solidFill>
                        <a:effectLst/>
                      </a:endParaRPr>
                    </a:p>
                  </a:txBody>
                  <a:tcPr marL="58680" marR="58680" marT="58680" marB="5868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rtl="0" fontAlgn="t">
                        <a:spcBef>
                          <a:spcPts val="0"/>
                        </a:spcBef>
                        <a:spcAft>
                          <a:spcPts val="1000"/>
                        </a:spcAft>
                      </a:pPr>
                      <a:r>
                        <a:rPr lang="en-US" sz="900" b="0" i="0" u="none" strike="noStrike">
                          <a:solidFill>
                            <a:schemeClr val="tx1"/>
                          </a:solidFill>
                          <a:effectLst/>
                          <a:latin typeface="Times New Roman" charset="0"/>
                        </a:rPr>
                        <a:t>150</a:t>
                      </a:r>
                      <a:endParaRPr lang="en-US" sz="1700">
                        <a:solidFill>
                          <a:schemeClr val="tx1"/>
                        </a:solidFill>
                        <a:effectLst/>
                      </a:endParaRPr>
                    </a:p>
                  </a:txBody>
                  <a:tcPr marL="58680" marR="58680" marT="58680" marB="5868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rtl="0" fontAlgn="t">
                        <a:spcBef>
                          <a:spcPts val="0"/>
                        </a:spcBef>
                        <a:spcAft>
                          <a:spcPts val="1000"/>
                        </a:spcAft>
                      </a:pPr>
                      <a:r>
                        <a:rPr lang="is-IS" sz="900" b="0" i="0" u="none" strike="noStrike">
                          <a:solidFill>
                            <a:schemeClr val="tx1"/>
                          </a:solidFill>
                          <a:effectLst/>
                          <a:latin typeface="Times New Roman" charset="0"/>
                        </a:rPr>
                        <a:t>300</a:t>
                      </a:r>
                      <a:endParaRPr lang="is-IS" sz="1700">
                        <a:solidFill>
                          <a:schemeClr val="tx1"/>
                        </a:solidFill>
                        <a:effectLst/>
                      </a:endParaRPr>
                    </a:p>
                  </a:txBody>
                  <a:tcPr marL="58680" marR="58680" marT="58680" marB="5868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rtl="0" fontAlgn="t">
                        <a:spcBef>
                          <a:spcPts val="0"/>
                        </a:spcBef>
                        <a:spcAft>
                          <a:spcPts val="1000"/>
                        </a:spcAft>
                      </a:pPr>
                      <a:r>
                        <a:rPr lang="en-US" sz="900" b="0" i="0" u="none" strike="noStrike">
                          <a:solidFill>
                            <a:schemeClr val="tx1"/>
                          </a:solidFill>
                          <a:effectLst/>
                          <a:latin typeface="Times New Roman" charset="0"/>
                        </a:rPr>
                        <a:t>4014 trees</a:t>
                      </a:r>
                      <a:endParaRPr lang="en-US" sz="1700">
                        <a:solidFill>
                          <a:schemeClr val="tx1"/>
                        </a:solidFill>
                        <a:effectLst/>
                      </a:endParaRPr>
                    </a:p>
                  </a:txBody>
                  <a:tcPr marL="58680" marR="58680" marT="58680" marB="5868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rtl="0" fontAlgn="t">
                        <a:spcBef>
                          <a:spcPts val="0"/>
                        </a:spcBef>
                        <a:spcAft>
                          <a:spcPts val="1000"/>
                        </a:spcAft>
                      </a:pPr>
                      <a:r>
                        <a:rPr lang="en-US" sz="900" b="0" i="0" u="none" strike="noStrike">
                          <a:solidFill>
                            <a:schemeClr val="tx1"/>
                          </a:solidFill>
                          <a:effectLst/>
                          <a:latin typeface="Times New Roman" charset="0"/>
                        </a:rPr>
                        <a:t>Local if needed</a:t>
                      </a:r>
                      <a:endParaRPr lang="en-US" sz="1700">
                        <a:solidFill>
                          <a:schemeClr val="tx1"/>
                        </a:solidFill>
                        <a:effectLst/>
                      </a:endParaRPr>
                    </a:p>
                  </a:txBody>
                  <a:tcPr marL="58680" marR="58680" marT="58680" marB="5868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rtl="0" fontAlgn="t">
                        <a:spcBef>
                          <a:spcPts val="0"/>
                        </a:spcBef>
                        <a:spcAft>
                          <a:spcPts val="1000"/>
                        </a:spcAft>
                      </a:pPr>
                      <a:r>
                        <a:rPr lang="en-US" sz="900" b="0" i="0" u="none" strike="noStrike">
                          <a:solidFill>
                            <a:schemeClr val="tx1"/>
                          </a:solidFill>
                          <a:effectLst/>
                          <a:latin typeface="Times New Roman" charset="0"/>
                        </a:rPr>
                        <a:t>Monthly</a:t>
                      </a:r>
                      <a:endParaRPr lang="en-US" sz="1700">
                        <a:solidFill>
                          <a:schemeClr val="tx1"/>
                        </a:solidFill>
                        <a:effectLst/>
                      </a:endParaRPr>
                    </a:p>
                  </a:txBody>
                  <a:tcPr marL="58680" marR="58680" marT="58680" marB="5868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742346">
                <a:tc>
                  <a:txBody>
                    <a:bodyPr/>
                    <a:lstStyle/>
                    <a:p>
                      <a:pPr rtl="0" fontAlgn="t">
                        <a:spcBef>
                          <a:spcPts val="0"/>
                        </a:spcBef>
                        <a:spcAft>
                          <a:spcPts val="1000"/>
                        </a:spcAft>
                      </a:pPr>
                      <a:r>
                        <a:rPr lang="en-US" sz="900" b="0" i="0" u="none" strike="noStrike">
                          <a:solidFill>
                            <a:schemeClr val="tx1"/>
                          </a:solidFill>
                          <a:effectLst/>
                          <a:latin typeface="Times New Roman" charset="0"/>
                        </a:rPr>
                        <a:t>Mosque improvements/cleaning- WeA with Moht</a:t>
                      </a:r>
                      <a:endParaRPr lang="en-US" sz="1700">
                        <a:solidFill>
                          <a:schemeClr val="tx1"/>
                        </a:solidFill>
                        <a:effectLst/>
                      </a:endParaRPr>
                    </a:p>
                  </a:txBody>
                  <a:tcPr marL="58680" marR="58680" marT="58680" marB="5868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rtl="0" fontAlgn="t">
                        <a:spcBef>
                          <a:spcPts val="0"/>
                        </a:spcBef>
                        <a:spcAft>
                          <a:spcPts val="1000"/>
                        </a:spcAft>
                      </a:pPr>
                      <a:r>
                        <a:rPr lang="is-IS" sz="900" b="0" i="0" u="none" strike="noStrike">
                          <a:solidFill>
                            <a:schemeClr val="tx1"/>
                          </a:solidFill>
                          <a:effectLst/>
                          <a:latin typeface="Times New Roman" charset="0"/>
                        </a:rPr>
                        <a:t>12</a:t>
                      </a:r>
                      <a:endParaRPr lang="is-IS" sz="1700">
                        <a:solidFill>
                          <a:schemeClr val="tx1"/>
                        </a:solidFill>
                        <a:effectLst/>
                      </a:endParaRPr>
                    </a:p>
                  </a:txBody>
                  <a:tcPr marL="58680" marR="58680" marT="58680" marB="5868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rtl="0" fontAlgn="t">
                        <a:spcBef>
                          <a:spcPts val="0"/>
                        </a:spcBef>
                        <a:spcAft>
                          <a:spcPts val="1000"/>
                        </a:spcAft>
                      </a:pPr>
                      <a:r>
                        <a:rPr lang="is-IS" sz="900" b="0" i="0" u="none" strike="noStrike">
                          <a:solidFill>
                            <a:schemeClr val="tx1"/>
                          </a:solidFill>
                          <a:effectLst/>
                          <a:latin typeface="Times New Roman" charset="0"/>
                        </a:rPr>
                        <a:t>12</a:t>
                      </a:r>
                      <a:endParaRPr lang="is-IS" sz="1700">
                        <a:solidFill>
                          <a:schemeClr val="tx1"/>
                        </a:solidFill>
                        <a:effectLst/>
                      </a:endParaRPr>
                    </a:p>
                  </a:txBody>
                  <a:tcPr marL="58680" marR="58680" marT="58680" marB="5868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rtl="0" fontAlgn="t">
                        <a:spcBef>
                          <a:spcPts val="0"/>
                        </a:spcBef>
                        <a:spcAft>
                          <a:spcPts val="1000"/>
                        </a:spcAft>
                      </a:pPr>
                      <a:r>
                        <a:rPr lang="is-IS" sz="900" b="0" i="0" u="none" strike="noStrike">
                          <a:solidFill>
                            <a:schemeClr val="tx1"/>
                          </a:solidFill>
                          <a:effectLst/>
                          <a:latin typeface="Times New Roman" charset="0"/>
                        </a:rPr>
                        <a:t>12</a:t>
                      </a:r>
                      <a:endParaRPr lang="is-IS" sz="1700">
                        <a:solidFill>
                          <a:schemeClr val="tx1"/>
                        </a:solidFill>
                        <a:effectLst/>
                      </a:endParaRPr>
                    </a:p>
                  </a:txBody>
                  <a:tcPr marL="58680" marR="58680" marT="58680" marB="5868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rtl="0" fontAlgn="t">
                        <a:spcBef>
                          <a:spcPts val="0"/>
                        </a:spcBef>
                        <a:spcAft>
                          <a:spcPts val="1000"/>
                        </a:spcAft>
                      </a:pPr>
                      <a:r>
                        <a:rPr lang="en-US" sz="900" b="0" i="0" u="none" strike="noStrike">
                          <a:solidFill>
                            <a:schemeClr val="tx1"/>
                          </a:solidFill>
                          <a:effectLst/>
                          <a:latin typeface="Times New Roman" charset="0"/>
                        </a:rPr>
                        <a:t>864 cleanups/WEA per year</a:t>
                      </a:r>
                      <a:endParaRPr lang="en-US" sz="1700">
                        <a:solidFill>
                          <a:schemeClr val="tx1"/>
                        </a:solidFill>
                        <a:effectLst/>
                      </a:endParaRPr>
                    </a:p>
                  </a:txBody>
                  <a:tcPr marL="58680" marR="58680" marT="58680" marB="5868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rtl="0" fontAlgn="t">
                        <a:spcBef>
                          <a:spcPts val="0"/>
                        </a:spcBef>
                        <a:spcAft>
                          <a:spcPts val="1000"/>
                        </a:spcAft>
                      </a:pPr>
                      <a:r>
                        <a:rPr lang="en-US" sz="900" b="0" i="0" u="none" strike="noStrike">
                          <a:solidFill>
                            <a:schemeClr val="tx1"/>
                          </a:solidFill>
                          <a:effectLst/>
                          <a:latin typeface="Times New Roman" charset="0"/>
                        </a:rPr>
                        <a:t>Use local funds for food if needed</a:t>
                      </a:r>
                      <a:endParaRPr lang="en-US" sz="1700">
                        <a:solidFill>
                          <a:schemeClr val="tx1"/>
                        </a:solidFill>
                        <a:effectLst/>
                      </a:endParaRPr>
                    </a:p>
                  </a:txBody>
                  <a:tcPr marL="58680" marR="58680" marT="58680" marB="5868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rtl="0" fontAlgn="t">
                        <a:spcBef>
                          <a:spcPts val="0"/>
                        </a:spcBef>
                        <a:spcAft>
                          <a:spcPts val="1000"/>
                        </a:spcAft>
                      </a:pPr>
                      <a:r>
                        <a:rPr lang="en-US" sz="900" b="0" i="0" u="none" strike="noStrike">
                          <a:solidFill>
                            <a:schemeClr val="tx1"/>
                          </a:solidFill>
                          <a:effectLst/>
                          <a:latin typeface="Times New Roman" charset="0"/>
                        </a:rPr>
                        <a:t>Monthly</a:t>
                      </a:r>
                      <a:endParaRPr lang="en-US" sz="1700">
                        <a:solidFill>
                          <a:schemeClr val="tx1"/>
                        </a:solidFill>
                        <a:effectLst/>
                      </a:endParaRPr>
                    </a:p>
                  </a:txBody>
                  <a:tcPr marL="58680" marR="58680" marT="58680" marB="5868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742346">
                <a:tc>
                  <a:txBody>
                    <a:bodyPr/>
                    <a:lstStyle/>
                    <a:p>
                      <a:pPr rtl="0" fontAlgn="t">
                        <a:spcBef>
                          <a:spcPts val="0"/>
                        </a:spcBef>
                        <a:spcAft>
                          <a:spcPts val="1000"/>
                        </a:spcAft>
                      </a:pPr>
                      <a:r>
                        <a:rPr lang="en-US" sz="900" b="0" i="0" u="none" strike="noStrike">
                          <a:solidFill>
                            <a:schemeClr val="tx1"/>
                          </a:solidFill>
                          <a:effectLst/>
                          <a:latin typeface="Times New Roman" charset="0"/>
                        </a:rPr>
                        <a:t>Uk Jalsa Trip </a:t>
                      </a:r>
                      <a:endParaRPr lang="en-US" sz="1700">
                        <a:solidFill>
                          <a:schemeClr val="tx1"/>
                        </a:solidFill>
                        <a:effectLst/>
                      </a:endParaRPr>
                    </a:p>
                  </a:txBody>
                  <a:tcPr marL="58680" marR="58680" marT="58680" marB="5868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rtl="0" fontAlgn="t">
                        <a:spcBef>
                          <a:spcPts val="0"/>
                        </a:spcBef>
                        <a:spcAft>
                          <a:spcPts val="1000"/>
                        </a:spcAft>
                      </a:pPr>
                      <a:r>
                        <a:rPr lang="en-US" sz="900" b="0" i="0" u="none" strike="noStrike">
                          <a:solidFill>
                            <a:schemeClr val="tx1"/>
                          </a:solidFill>
                          <a:effectLst/>
                          <a:latin typeface="Times New Roman" charset="0"/>
                        </a:rPr>
                        <a:t>1 Khadim</a:t>
                      </a:r>
                      <a:endParaRPr lang="en-US" sz="1700">
                        <a:solidFill>
                          <a:schemeClr val="tx1"/>
                        </a:solidFill>
                        <a:effectLst/>
                      </a:endParaRPr>
                    </a:p>
                  </a:txBody>
                  <a:tcPr marL="58680" marR="58680" marT="58680" marB="5868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rtl="0" fontAlgn="t">
                        <a:spcBef>
                          <a:spcPts val="0"/>
                        </a:spcBef>
                        <a:spcAft>
                          <a:spcPts val="1000"/>
                        </a:spcAft>
                      </a:pPr>
                      <a:r>
                        <a:rPr lang="en-US" sz="900" b="0" i="0" u="none" strike="noStrike">
                          <a:solidFill>
                            <a:schemeClr val="tx1"/>
                          </a:solidFill>
                          <a:effectLst/>
                          <a:latin typeface="Times New Roman" charset="0"/>
                        </a:rPr>
                        <a:t>2 Khuddam</a:t>
                      </a:r>
                      <a:endParaRPr lang="en-US" sz="1700">
                        <a:solidFill>
                          <a:schemeClr val="tx1"/>
                        </a:solidFill>
                        <a:effectLst/>
                      </a:endParaRPr>
                    </a:p>
                  </a:txBody>
                  <a:tcPr marL="58680" marR="58680" marT="58680" marB="5868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rtl="0" fontAlgn="t">
                        <a:spcBef>
                          <a:spcPts val="0"/>
                        </a:spcBef>
                        <a:spcAft>
                          <a:spcPts val="1000"/>
                        </a:spcAft>
                      </a:pPr>
                      <a:r>
                        <a:rPr lang="en-US" sz="900" b="0" i="0" u="none" strike="noStrike">
                          <a:solidFill>
                            <a:schemeClr val="tx1"/>
                          </a:solidFill>
                          <a:effectLst/>
                          <a:latin typeface="Times New Roman" charset="0"/>
                        </a:rPr>
                        <a:t>3 Khuddam</a:t>
                      </a:r>
                      <a:endParaRPr lang="en-US" sz="1700">
                        <a:solidFill>
                          <a:schemeClr val="tx1"/>
                        </a:solidFill>
                        <a:effectLst/>
                      </a:endParaRPr>
                    </a:p>
                  </a:txBody>
                  <a:tcPr marL="58680" marR="58680" marT="58680" marB="5868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rtl="0" fontAlgn="t">
                        <a:spcBef>
                          <a:spcPts val="0"/>
                        </a:spcBef>
                        <a:spcAft>
                          <a:spcPts val="1000"/>
                        </a:spcAft>
                      </a:pPr>
                      <a:r>
                        <a:rPr lang="en-US" sz="900" b="0" i="0" u="none" strike="noStrike">
                          <a:solidFill>
                            <a:schemeClr val="tx1"/>
                          </a:solidFill>
                          <a:effectLst/>
                          <a:latin typeface="Times New Roman" charset="0"/>
                        </a:rPr>
                        <a:t>100 Khuddam to help setup UK jalsa </a:t>
                      </a:r>
                      <a:endParaRPr lang="en-US" sz="1700">
                        <a:solidFill>
                          <a:schemeClr val="tx1"/>
                        </a:solidFill>
                        <a:effectLst/>
                      </a:endParaRPr>
                    </a:p>
                  </a:txBody>
                  <a:tcPr marL="58680" marR="58680" marT="58680" marB="5868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rtl="0" fontAlgn="t">
                        <a:spcBef>
                          <a:spcPts val="0"/>
                        </a:spcBef>
                        <a:spcAft>
                          <a:spcPts val="1000"/>
                        </a:spcAft>
                      </a:pPr>
                      <a:r>
                        <a:rPr lang="en-US" sz="900" b="0" i="0" u="none" strike="noStrike">
                          <a:solidFill>
                            <a:schemeClr val="tx1"/>
                          </a:solidFill>
                          <a:effectLst/>
                          <a:latin typeface="Times New Roman" charset="0"/>
                        </a:rPr>
                        <a:t>Self if earning member </a:t>
                      </a:r>
                      <a:endParaRPr lang="en-US" sz="1700">
                        <a:solidFill>
                          <a:schemeClr val="tx1"/>
                        </a:solidFill>
                        <a:effectLst/>
                      </a:endParaRPr>
                    </a:p>
                  </a:txBody>
                  <a:tcPr marL="58680" marR="58680" marT="58680" marB="5868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rtl="0" fontAlgn="t">
                        <a:spcBef>
                          <a:spcPts val="0"/>
                        </a:spcBef>
                        <a:spcAft>
                          <a:spcPts val="1000"/>
                        </a:spcAft>
                      </a:pPr>
                      <a:r>
                        <a:rPr lang="en-US" sz="900" b="0" i="0" u="none" strike="noStrike" dirty="0">
                          <a:solidFill>
                            <a:schemeClr val="tx1"/>
                          </a:solidFill>
                          <a:effectLst/>
                          <a:latin typeface="Times New Roman" charset="0"/>
                        </a:rPr>
                        <a:t>Before </a:t>
                      </a:r>
                      <a:r>
                        <a:rPr lang="en-US" sz="900" b="0" i="0" u="none" strike="noStrike" dirty="0" err="1">
                          <a:solidFill>
                            <a:schemeClr val="tx1"/>
                          </a:solidFill>
                          <a:effectLst/>
                          <a:latin typeface="Times New Roman" charset="0"/>
                        </a:rPr>
                        <a:t>Uk</a:t>
                      </a:r>
                      <a:r>
                        <a:rPr lang="en-US" sz="900" b="0" i="0" u="none" strike="noStrike" dirty="0">
                          <a:solidFill>
                            <a:schemeClr val="tx1"/>
                          </a:solidFill>
                          <a:effectLst/>
                          <a:latin typeface="Times New Roman" charset="0"/>
                        </a:rPr>
                        <a:t> </a:t>
                      </a:r>
                      <a:r>
                        <a:rPr lang="en-US" sz="900" b="0" i="0" u="none" strike="noStrike" dirty="0" err="1">
                          <a:solidFill>
                            <a:schemeClr val="tx1"/>
                          </a:solidFill>
                          <a:effectLst/>
                          <a:latin typeface="Times New Roman" charset="0"/>
                        </a:rPr>
                        <a:t>Jalsa</a:t>
                      </a:r>
                      <a:endParaRPr lang="en-US" sz="1700" dirty="0">
                        <a:solidFill>
                          <a:schemeClr val="tx1"/>
                        </a:solidFill>
                        <a:effectLst/>
                      </a:endParaRPr>
                    </a:p>
                  </a:txBody>
                  <a:tcPr marL="58680" marR="58680" marT="58680" marB="5868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bl>
          </a:graphicData>
        </a:graphic>
      </p:graphicFrame>
      <p:sp>
        <p:nvSpPr>
          <p:cNvPr id="4" name="Rectangle 1"/>
          <p:cNvSpPr>
            <a:spLocks noChangeArrowheads="1"/>
          </p:cNvSpPr>
          <p:nvPr/>
        </p:nvSpPr>
        <p:spPr bwMode="auto">
          <a:xfrm>
            <a:off x="663575" y="965356"/>
            <a:ext cx="9598872" cy="9233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x-none" altLang="x-none" sz="1800" b="0" i="0" u="none" strike="noStrike" cap="none" normalizeH="0" baseline="0">
                <a:ln>
                  <a:noFill/>
                </a:ln>
                <a:solidFill>
                  <a:schemeClr val="tx1"/>
                </a:solidFill>
                <a:effectLst/>
                <a:latin typeface="Arial" charset="0"/>
              </a:rPr>
              <a:t/>
            </a:r>
            <a:br>
              <a:rPr kumimoji="0" lang="x-none" altLang="x-none" sz="1800" b="0" i="0" u="none" strike="noStrike" cap="none" normalizeH="0" baseline="0">
                <a:ln>
                  <a:noFill/>
                </a:ln>
                <a:solidFill>
                  <a:schemeClr val="tx1"/>
                </a:solidFill>
                <a:effectLst/>
                <a:latin typeface="Arial" charset="0"/>
              </a:rPr>
            </a:br>
            <a:endParaRPr kumimoji="0" lang="x-none" altLang="x-none" sz="1800" b="0" i="0" u="none" strike="noStrike" cap="none" normalizeH="0" baseline="0">
              <a:ln>
                <a:noFill/>
              </a:ln>
              <a:solidFill>
                <a:schemeClr val="tx1"/>
              </a:solidFill>
              <a:effectLst/>
              <a:latin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x-none" altLang="x-none" sz="1800" b="0" i="0" u="none" strike="noStrike" cap="none" normalizeH="0" baseline="0">
              <a:ln>
                <a:noFill/>
              </a:ln>
              <a:solidFill>
                <a:schemeClr val="tx1"/>
              </a:solidFill>
              <a:effectLst/>
              <a:latin typeface="Arial" charset="0"/>
            </a:endParaRPr>
          </a:p>
        </p:txBody>
      </p:sp>
    </p:spTree>
    <p:extLst>
      <p:ext uri="{BB962C8B-B14F-4D97-AF65-F5344CB8AC3E}">
        <p14:creationId xmlns:p14="http://schemas.microsoft.com/office/powerpoint/2010/main" val="366578525"/>
      </p:ext>
    </p:extLst>
  </p:cSld>
  <p:clrMapOvr>
    <a:masterClrMapping/>
  </p:clrMapOvr>
  <mc:AlternateContent xmlns:mc="http://schemas.openxmlformats.org/markup-compatibility/2006" xmlns:p14="http://schemas.microsoft.com/office/powerpoint/2010/main">
    <mc:Choice Requires="p14">
      <p:transition spd="slow" p14:dur="2000" advClick="0" advTm="2000"/>
    </mc:Choice>
    <mc:Fallback xmlns="">
      <p:transition spd="slow" advClick="0" advTm="2000"/>
    </mc:Fallback>
  </mc:AlternateContent>
</p:sld>
</file>

<file path=ppt/theme/theme1.xml><?xml version="1.0" encoding="utf-8"?>
<a:theme xmlns:a="http://schemas.openxmlformats.org/drawingml/2006/main" name="Basic_MKA_Template_Dark">
  <a:themeElements>
    <a:clrScheme name="MKA">
      <a:dk1>
        <a:srgbClr val="333333"/>
      </a:dk1>
      <a:lt1>
        <a:sysClr val="window" lastClr="FFFFFF"/>
      </a:lt1>
      <a:dk2>
        <a:srgbClr val="3A494C"/>
      </a:dk2>
      <a:lt2>
        <a:srgbClr val="8AB1C7"/>
      </a:lt2>
      <a:accent1>
        <a:srgbClr val="912E2B"/>
      </a:accent1>
      <a:accent2>
        <a:srgbClr val="2D6481"/>
      </a:accent2>
      <a:accent3>
        <a:srgbClr val="866F55"/>
      </a:accent3>
      <a:accent4>
        <a:srgbClr val="3A494C"/>
      </a:accent4>
      <a:accent5>
        <a:srgbClr val="737CBA"/>
      </a:accent5>
      <a:accent6>
        <a:srgbClr val="8AB1C7"/>
      </a:accent6>
      <a:hlink>
        <a:srgbClr val="77C197"/>
      </a:hlink>
      <a:folHlink>
        <a:srgbClr val="737CBA"/>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
  <TotalTime>3217</TotalTime>
  <Words>529</Words>
  <Application>Microsoft Macintosh PowerPoint</Application>
  <PresentationFormat>On-screen Show (16:9)</PresentationFormat>
  <Paragraphs>95</Paragraphs>
  <Slides>10</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10</vt:i4>
      </vt:variant>
    </vt:vector>
  </HeadingPairs>
  <TitlesOfParts>
    <vt:vector size="19" baseType="lpstr">
      <vt:lpstr>Aleo Light</vt:lpstr>
      <vt:lpstr>Calibri</vt:lpstr>
      <vt:lpstr>Mangal</vt:lpstr>
      <vt:lpstr>Maven Pro Light 300 Regular</vt:lpstr>
      <vt:lpstr>Maven Pro Regular</vt:lpstr>
      <vt:lpstr>Mission Gothic Thin</vt:lpstr>
      <vt:lpstr>Times New Roman</vt:lpstr>
      <vt:lpstr>Arial</vt:lpstr>
      <vt:lpstr>Basic_MKA_Template_Dark</vt:lpstr>
      <vt:lpstr>Waqar-e-Amal</vt:lpstr>
      <vt:lpstr>Constitution</vt:lpstr>
      <vt:lpstr>Hadhrat Musleh Mauood (ra)</vt:lpstr>
      <vt:lpstr>Accurate Reporting</vt:lpstr>
      <vt:lpstr>Tree Planting</vt:lpstr>
      <vt:lpstr>Mosque Cleanups</vt:lpstr>
      <vt:lpstr>Traveling for Waqar-e-amal</vt:lpstr>
      <vt:lpstr>UK Jalsa Waqar-e-Amal Trip</vt:lpstr>
      <vt:lpstr>Alme Inami Points for WeA </vt:lpstr>
      <vt:lpstr>National  Waqar-e-Amal Team </vt:lpstr>
    </vt:vector>
  </TitlesOfParts>
  <LinksUpToDate>false</LinksUpToDate>
  <SharedDoc>false</SharedDoc>
  <HyperlinksChanged>false</HyperlinksChanged>
  <AppVersion>15.0029</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Mohsin</dc:creator>
  <cp:lastModifiedBy>Niaz Butt</cp:lastModifiedBy>
  <cp:revision>56</cp:revision>
  <dcterms:created xsi:type="dcterms:W3CDTF">2013-09-11T05:50:54Z</dcterms:created>
  <dcterms:modified xsi:type="dcterms:W3CDTF">2018-12-15T14:27:12Z</dcterms:modified>
</cp:coreProperties>
</file>