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sldIdLst>
    <p:sldId id="256" r:id="rId2"/>
    <p:sldId id="257" r:id="rId3"/>
    <p:sldId id="259" r:id="rId4"/>
    <p:sldId id="258" r:id="rId5"/>
    <p:sldId id="265" r:id="rId6"/>
    <p:sldId id="266" r:id="rId7"/>
    <p:sldId id="267" r:id="rId8"/>
    <p:sldId id="260" r:id="rId9"/>
    <p:sldId id="268" r:id="rId10"/>
    <p:sldId id="263" r:id="rId11"/>
    <p:sldId id="262" r:id="rId12"/>
    <p:sldId id="261"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46"/>
    <p:restoredTop sz="94621"/>
  </p:normalViewPr>
  <p:slideViewPr>
    <p:cSldViewPr snapToGrid="0" snapToObjects="1">
      <p:cViewPr varScale="1">
        <p:scale>
          <a:sx n="87" d="100"/>
          <a:sy n="87" d="100"/>
        </p:scale>
        <p:origin x="6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7B0679-21F5-3041-ABD0-B5243B809AAE}" type="datetimeFigureOut">
              <a:rPr lang="en-US" smtClean="0"/>
              <a:t>11/29/20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705530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7B0679-21F5-3041-ABD0-B5243B809AAE}" type="datetimeFigureOut">
              <a:rPr lang="en-US" smtClean="0"/>
              <a:t>11/29/20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944645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7B0679-21F5-3041-ABD0-B5243B809AAE}" type="datetimeFigureOut">
              <a:rPr lang="en-US" smtClean="0"/>
              <a:t>11/29/20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3665700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7B0679-21F5-3041-ABD0-B5243B809AAE}" type="datetimeFigureOut">
              <a:rPr lang="en-US" smtClean="0"/>
              <a:t>11/29/20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322209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7B0679-21F5-3041-ABD0-B5243B809AAE}" type="datetimeFigureOut">
              <a:rPr lang="en-US" smtClean="0"/>
              <a:t>11/29/20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2732444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7B0679-21F5-3041-ABD0-B5243B809AAE}" type="datetimeFigureOut">
              <a:rPr lang="en-US" smtClean="0"/>
              <a:t>11/29/20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2399178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7B0679-21F5-3041-ABD0-B5243B809AAE}" type="datetimeFigureOut">
              <a:rPr lang="en-US" smtClean="0"/>
              <a:t>11/29/20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1126712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7B0679-21F5-3041-ABD0-B5243B809AAE}" type="datetimeFigureOut">
              <a:rPr lang="en-US" smtClean="0"/>
              <a:t>11/29/20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22785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7B0679-21F5-3041-ABD0-B5243B809AAE}" type="datetimeFigureOut">
              <a:rPr lang="en-US" smtClean="0"/>
              <a:t>11/29/20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331611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7B0679-21F5-3041-ABD0-B5243B809AAE}" type="datetimeFigureOut">
              <a:rPr lang="en-US" smtClean="0"/>
              <a:t>11/29/20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3454721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7B0679-21F5-3041-ABD0-B5243B809AAE}" type="datetimeFigureOut">
              <a:rPr lang="en-US" smtClean="0"/>
              <a:t>11/29/20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D5F37-6D53-F24A-99A4-9024C7483552}" type="slidenum">
              <a:rPr lang="en-US" smtClean="0"/>
              <a:t>‹#›</a:t>
            </a:fld>
            <a:endParaRPr lang="en-US"/>
          </a:p>
        </p:txBody>
      </p:sp>
    </p:spTree>
    <p:extLst>
      <p:ext uri="{BB962C8B-B14F-4D97-AF65-F5344CB8AC3E}">
        <p14:creationId xmlns:p14="http://schemas.microsoft.com/office/powerpoint/2010/main" val="403911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B0679-21F5-3041-ABD0-B5243B809AAE}" type="datetimeFigureOut">
              <a:rPr lang="en-US" smtClean="0"/>
              <a:t>11/29/20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D5F37-6D53-F24A-99A4-9024C7483552}" type="slidenum">
              <a:rPr lang="en-US" smtClean="0"/>
              <a:t>‹#›</a:t>
            </a:fld>
            <a:endParaRPr lang="en-US"/>
          </a:p>
        </p:txBody>
      </p:sp>
    </p:spTree>
    <p:extLst>
      <p:ext uri="{BB962C8B-B14F-4D97-AF65-F5344CB8AC3E}">
        <p14:creationId xmlns:p14="http://schemas.microsoft.com/office/powerpoint/2010/main" val="3827743961"/>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9C28B-D7DF-BE49-8198-5E991244F836}"/>
              </a:ext>
            </a:extLst>
          </p:cNvPr>
          <p:cNvSpPr>
            <a:spLocks noGrp="1"/>
          </p:cNvSpPr>
          <p:nvPr>
            <p:ph type="ctrTitle"/>
          </p:nvPr>
        </p:nvSpPr>
        <p:spPr>
          <a:xfrm>
            <a:off x="1211824" y="2916044"/>
            <a:ext cx="9768346" cy="1025911"/>
          </a:xfrm>
        </p:spPr>
        <p:txBody>
          <a:bodyPr>
            <a:normAutofit fontScale="90000"/>
          </a:bodyPr>
          <a:lstStyle/>
          <a:p>
            <a:r>
              <a:rPr lang="en-US" sz="6600" dirty="0"/>
              <a:t>The Prophet’s (saw) Worship</a:t>
            </a:r>
          </a:p>
        </p:txBody>
      </p:sp>
      <p:sp>
        <p:nvSpPr>
          <p:cNvPr id="3" name="Subtitle 2">
            <a:extLst>
              <a:ext uri="{FF2B5EF4-FFF2-40B4-BE49-F238E27FC236}">
                <a16:creationId xmlns:a16="http://schemas.microsoft.com/office/drawing/2014/main" id="{349C139B-8ACB-114C-A0C0-9CE30BFEB6C4}"/>
              </a:ext>
            </a:extLst>
          </p:cNvPr>
          <p:cNvSpPr>
            <a:spLocks noGrp="1"/>
          </p:cNvSpPr>
          <p:nvPr>
            <p:ph type="subTitle" idx="1"/>
          </p:nvPr>
        </p:nvSpPr>
        <p:spPr>
          <a:xfrm>
            <a:off x="7516484" y="6082685"/>
            <a:ext cx="4547698" cy="452377"/>
          </a:xfrm>
        </p:spPr>
        <p:txBody>
          <a:bodyPr/>
          <a:lstStyle/>
          <a:p>
            <a:r>
              <a:rPr lang="en-US" dirty="0"/>
              <a:t>MKA USA </a:t>
            </a:r>
            <a:r>
              <a:rPr lang="en-US" dirty="0" err="1"/>
              <a:t>Taleem</a:t>
            </a:r>
            <a:r>
              <a:rPr lang="en-US" dirty="0"/>
              <a:t> Department</a:t>
            </a:r>
          </a:p>
        </p:txBody>
      </p:sp>
      <p:pic>
        <p:nvPicPr>
          <p:cNvPr id="1026" name="Picture 2" descr="Home | Majlis Khuddamul-Ahmadiyya USA">
            <a:extLst>
              <a:ext uri="{FF2B5EF4-FFF2-40B4-BE49-F238E27FC236}">
                <a16:creationId xmlns:a16="http://schemas.microsoft.com/office/drawing/2014/main" id="{9702958C-6642-954F-9CAE-E3C62A977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4997562"/>
            <a:ext cx="5750345" cy="1732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92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78BAF-CF37-2746-9196-0B3062C12787}"/>
              </a:ext>
            </a:extLst>
          </p:cNvPr>
          <p:cNvSpPr>
            <a:spLocks noGrp="1"/>
          </p:cNvSpPr>
          <p:nvPr>
            <p:ph type="title"/>
          </p:nvPr>
        </p:nvSpPr>
        <p:spPr/>
        <p:txBody>
          <a:bodyPr/>
          <a:lstStyle/>
          <a:p>
            <a:r>
              <a:rPr lang="en-US" dirty="0"/>
              <a:t>How Do You Find God?</a:t>
            </a:r>
          </a:p>
        </p:txBody>
      </p:sp>
      <p:sp>
        <p:nvSpPr>
          <p:cNvPr id="3" name="Content Placeholder 2">
            <a:extLst>
              <a:ext uri="{FF2B5EF4-FFF2-40B4-BE49-F238E27FC236}">
                <a16:creationId xmlns:a16="http://schemas.microsoft.com/office/drawing/2014/main" id="{9E3B5C67-BA24-F84A-90C9-0AC0838129DA}"/>
              </a:ext>
            </a:extLst>
          </p:cNvPr>
          <p:cNvSpPr>
            <a:spLocks noGrp="1"/>
          </p:cNvSpPr>
          <p:nvPr>
            <p:ph idx="1"/>
          </p:nvPr>
        </p:nvSpPr>
        <p:spPr/>
        <p:txBody>
          <a:bodyPr/>
          <a:lstStyle/>
          <a:p>
            <a:r>
              <a:rPr lang="en-US" dirty="0"/>
              <a:t>What do you do in your day to day lives to find God?</a:t>
            </a:r>
          </a:p>
          <a:p>
            <a:r>
              <a:rPr lang="en-US" dirty="0"/>
              <a:t>In what manner do you pray?</a:t>
            </a:r>
          </a:p>
          <a:p>
            <a:r>
              <a:rPr lang="en-US" dirty="0"/>
              <a:t>Have you experienced the blessings of God through prayer?</a:t>
            </a:r>
          </a:p>
          <a:p>
            <a:r>
              <a:rPr lang="en-US" dirty="0"/>
              <a:t>Whose example should you follow to find God?</a:t>
            </a:r>
          </a:p>
        </p:txBody>
      </p:sp>
      <p:grpSp>
        <p:nvGrpSpPr>
          <p:cNvPr id="10" name="Group 9">
            <a:extLst>
              <a:ext uri="{FF2B5EF4-FFF2-40B4-BE49-F238E27FC236}">
                <a16:creationId xmlns:a16="http://schemas.microsoft.com/office/drawing/2014/main" id="{AC722E1A-791A-7345-8D0A-574F3186507A}"/>
              </a:ext>
            </a:extLst>
          </p:cNvPr>
          <p:cNvGrpSpPr/>
          <p:nvPr/>
        </p:nvGrpSpPr>
        <p:grpSpPr>
          <a:xfrm>
            <a:off x="169283" y="5666451"/>
            <a:ext cx="11823938" cy="1181886"/>
            <a:chOff x="184031" y="5548467"/>
            <a:chExt cx="11823938" cy="1181886"/>
          </a:xfrm>
        </p:grpSpPr>
        <p:sp>
          <p:nvSpPr>
            <p:cNvPr id="11" name="Subtitle 2">
              <a:extLst>
                <a:ext uri="{FF2B5EF4-FFF2-40B4-BE49-F238E27FC236}">
                  <a16:creationId xmlns:a16="http://schemas.microsoft.com/office/drawing/2014/main" id="{0E4F124A-880B-0344-9B8A-14A37E12AF86}"/>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2" name="Picture 2" descr="Home | Majlis Khuddamul-Ahmadiyya USA">
              <a:extLst>
                <a:ext uri="{FF2B5EF4-FFF2-40B4-BE49-F238E27FC236}">
                  <a16:creationId xmlns:a16="http://schemas.microsoft.com/office/drawing/2014/main" id="{33C093D9-4387-8944-9206-A966FADB8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07919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78BAF-CF37-2746-9196-0B3062C12787}"/>
              </a:ext>
            </a:extLst>
          </p:cNvPr>
          <p:cNvSpPr>
            <a:spLocks noGrp="1"/>
          </p:cNvSpPr>
          <p:nvPr>
            <p:ph type="title"/>
          </p:nvPr>
        </p:nvSpPr>
        <p:spPr/>
        <p:txBody>
          <a:bodyPr/>
          <a:lstStyle/>
          <a:p>
            <a:r>
              <a:rPr lang="en-US" dirty="0"/>
              <a:t>How Do You Find God?</a:t>
            </a:r>
          </a:p>
        </p:txBody>
      </p:sp>
      <p:sp>
        <p:nvSpPr>
          <p:cNvPr id="3" name="Content Placeholder 2">
            <a:extLst>
              <a:ext uri="{FF2B5EF4-FFF2-40B4-BE49-F238E27FC236}">
                <a16:creationId xmlns:a16="http://schemas.microsoft.com/office/drawing/2014/main" id="{9E3B5C67-BA24-F84A-90C9-0AC0838129DA}"/>
              </a:ext>
            </a:extLst>
          </p:cNvPr>
          <p:cNvSpPr>
            <a:spLocks noGrp="1"/>
          </p:cNvSpPr>
          <p:nvPr>
            <p:ph idx="1"/>
          </p:nvPr>
        </p:nvSpPr>
        <p:spPr/>
        <p:txBody>
          <a:bodyPr/>
          <a:lstStyle/>
          <a:p>
            <a:r>
              <a:rPr lang="en-US" dirty="0"/>
              <a:t>What do you do in your day to day lives to find God?</a:t>
            </a:r>
          </a:p>
          <a:p>
            <a:r>
              <a:rPr lang="en-US" dirty="0"/>
              <a:t>In what manner do you pray?</a:t>
            </a:r>
          </a:p>
          <a:p>
            <a:r>
              <a:rPr lang="en-US" dirty="0"/>
              <a:t>Have you experienced the blessings of God through prayer?</a:t>
            </a:r>
          </a:p>
          <a:p>
            <a:r>
              <a:rPr lang="en-US" dirty="0"/>
              <a:t>Whose example should you follow to find God?</a:t>
            </a:r>
          </a:p>
        </p:txBody>
      </p:sp>
      <p:sp>
        <p:nvSpPr>
          <p:cNvPr id="4" name="TextBox 3">
            <a:extLst>
              <a:ext uri="{FF2B5EF4-FFF2-40B4-BE49-F238E27FC236}">
                <a16:creationId xmlns:a16="http://schemas.microsoft.com/office/drawing/2014/main" id="{B63CC9CA-8C13-164C-8BA1-B020B725E585}"/>
              </a:ext>
            </a:extLst>
          </p:cNvPr>
          <p:cNvSpPr txBox="1"/>
          <p:nvPr/>
        </p:nvSpPr>
        <p:spPr>
          <a:xfrm>
            <a:off x="3352800" y="4074232"/>
            <a:ext cx="5486400" cy="923330"/>
          </a:xfrm>
          <a:prstGeom prst="rect">
            <a:avLst/>
          </a:prstGeom>
          <a:noFill/>
        </p:spPr>
        <p:txBody>
          <a:bodyPr wrap="square" rtlCol="0">
            <a:spAutoFit/>
          </a:bodyPr>
          <a:lstStyle/>
          <a:p>
            <a:pPr algn="ctr"/>
            <a:r>
              <a:rPr lang="en-US" sz="5400" dirty="0"/>
              <a:t>Muhammad (saw)</a:t>
            </a:r>
          </a:p>
        </p:txBody>
      </p:sp>
      <p:grpSp>
        <p:nvGrpSpPr>
          <p:cNvPr id="10" name="Group 9">
            <a:extLst>
              <a:ext uri="{FF2B5EF4-FFF2-40B4-BE49-F238E27FC236}">
                <a16:creationId xmlns:a16="http://schemas.microsoft.com/office/drawing/2014/main" id="{E0ECFEFE-AD45-8348-81DE-55A4AFD592F2}"/>
              </a:ext>
            </a:extLst>
          </p:cNvPr>
          <p:cNvGrpSpPr/>
          <p:nvPr/>
        </p:nvGrpSpPr>
        <p:grpSpPr>
          <a:xfrm>
            <a:off x="169283" y="5666451"/>
            <a:ext cx="11823938" cy="1181886"/>
            <a:chOff x="184031" y="5548467"/>
            <a:chExt cx="11823938" cy="1181886"/>
          </a:xfrm>
        </p:grpSpPr>
        <p:sp>
          <p:nvSpPr>
            <p:cNvPr id="11" name="Subtitle 2">
              <a:extLst>
                <a:ext uri="{FF2B5EF4-FFF2-40B4-BE49-F238E27FC236}">
                  <a16:creationId xmlns:a16="http://schemas.microsoft.com/office/drawing/2014/main" id="{93FB47B4-2907-5942-94A9-1DE0592D2395}"/>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2" name="Picture 2" descr="Home | Majlis Khuddamul-Ahmadiyya USA">
              <a:extLst>
                <a:ext uri="{FF2B5EF4-FFF2-40B4-BE49-F238E27FC236}">
                  <a16:creationId xmlns:a16="http://schemas.microsoft.com/office/drawing/2014/main" id="{E1E8F881-BCBF-E146-8DBB-57F338147B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6084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CC81F-C5F7-A845-9453-C6FB498199EE}"/>
              </a:ext>
            </a:extLst>
          </p:cNvPr>
          <p:cNvSpPr>
            <a:spLocks noGrp="1"/>
          </p:cNvSpPr>
          <p:nvPr>
            <p:ph type="title"/>
          </p:nvPr>
        </p:nvSpPr>
        <p:spPr/>
        <p:txBody>
          <a:bodyPr/>
          <a:lstStyle/>
          <a:p>
            <a:r>
              <a:rPr lang="en-US" dirty="0"/>
              <a:t>Why Even Pray?</a:t>
            </a:r>
          </a:p>
        </p:txBody>
      </p:sp>
      <p:sp>
        <p:nvSpPr>
          <p:cNvPr id="3" name="Content Placeholder 2">
            <a:extLst>
              <a:ext uri="{FF2B5EF4-FFF2-40B4-BE49-F238E27FC236}">
                <a16:creationId xmlns:a16="http://schemas.microsoft.com/office/drawing/2014/main" id="{4847A0B8-26F1-A34F-934E-665BB74BE0EB}"/>
              </a:ext>
            </a:extLst>
          </p:cNvPr>
          <p:cNvSpPr>
            <a:spLocks noGrp="1"/>
          </p:cNvSpPr>
          <p:nvPr>
            <p:ph idx="1"/>
          </p:nvPr>
        </p:nvSpPr>
        <p:spPr/>
        <p:txBody>
          <a:bodyPr/>
          <a:lstStyle/>
          <a:p>
            <a:r>
              <a:rPr lang="en-US" dirty="0"/>
              <a:t>Why do you pray?</a:t>
            </a:r>
          </a:p>
          <a:p>
            <a:r>
              <a:rPr lang="en-US" dirty="0"/>
              <a:t>What do you feel when you do pray?</a:t>
            </a:r>
          </a:p>
          <a:p>
            <a:pPr lvl="1"/>
            <a:r>
              <a:rPr lang="en-US" dirty="0"/>
              <a:t>Does prayer feel like useless motions to you or do you feel a sense of connection with your Creator?</a:t>
            </a:r>
          </a:p>
          <a:p>
            <a:endParaRPr lang="en-US" dirty="0"/>
          </a:p>
        </p:txBody>
      </p:sp>
      <p:grpSp>
        <p:nvGrpSpPr>
          <p:cNvPr id="9" name="Group 8">
            <a:extLst>
              <a:ext uri="{FF2B5EF4-FFF2-40B4-BE49-F238E27FC236}">
                <a16:creationId xmlns:a16="http://schemas.microsoft.com/office/drawing/2014/main" id="{1EAAFF72-F25F-0C44-9DC3-D8FF9CED60EF}"/>
              </a:ext>
            </a:extLst>
          </p:cNvPr>
          <p:cNvGrpSpPr/>
          <p:nvPr/>
        </p:nvGrpSpPr>
        <p:grpSpPr>
          <a:xfrm>
            <a:off x="169283" y="5666451"/>
            <a:ext cx="11823938" cy="1181886"/>
            <a:chOff x="184031" y="5548467"/>
            <a:chExt cx="11823938" cy="1181886"/>
          </a:xfrm>
        </p:grpSpPr>
        <p:sp>
          <p:nvSpPr>
            <p:cNvPr id="10" name="Subtitle 2">
              <a:extLst>
                <a:ext uri="{FF2B5EF4-FFF2-40B4-BE49-F238E27FC236}">
                  <a16:creationId xmlns:a16="http://schemas.microsoft.com/office/drawing/2014/main" id="{31029754-4C05-404B-A8D4-A52375F9EC13}"/>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1" name="Picture 2" descr="Home | Majlis Khuddamul-Ahmadiyya USA">
              <a:extLst>
                <a:ext uri="{FF2B5EF4-FFF2-40B4-BE49-F238E27FC236}">
                  <a16:creationId xmlns:a16="http://schemas.microsoft.com/office/drawing/2014/main" id="{F8DE87BA-B879-6B4B-AD79-86FFB205E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1894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8CCE-E473-E24A-A438-F53B9633A9F5}"/>
              </a:ext>
            </a:extLst>
          </p:cNvPr>
          <p:cNvSpPr>
            <a:spLocks noGrp="1"/>
          </p:cNvSpPr>
          <p:nvPr>
            <p:ph type="title"/>
          </p:nvPr>
        </p:nvSpPr>
        <p:spPr/>
        <p:txBody>
          <a:bodyPr/>
          <a:lstStyle/>
          <a:p>
            <a:r>
              <a:rPr lang="en-US" dirty="0"/>
              <a:t>Why Even Pray?</a:t>
            </a:r>
          </a:p>
        </p:txBody>
      </p:sp>
      <p:sp>
        <p:nvSpPr>
          <p:cNvPr id="3" name="Content Placeholder 2">
            <a:extLst>
              <a:ext uri="{FF2B5EF4-FFF2-40B4-BE49-F238E27FC236}">
                <a16:creationId xmlns:a16="http://schemas.microsoft.com/office/drawing/2014/main" id="{C1A937FC-8F88-DE48-8C80-898BF13C4583}"/>
              </a:ext>
            </a:extLst>
          </p:cNvPr>
          <p:cNvSpPr>
            <a:spLocks noGrp="1"/>
          </p:cNvSpPr>
          <p:nvPr>
            <p:ph idx="1"/>
          </p:nvPr>
        </p:nvSpPr>
        <p:spPr>
          <a:xfrm>
            <a:off x="838200" y="1421649"/>
            <a:ext cx="10515600" cy="4755314"/>
          </a:xfrm>
        </p:spPr>
        <p:txBody>
          <a:bodyPr>
            <a:normAutofit/>
          </a:bodyPr>
          <a:lstStyle/>
          <a:p>
            <a:r>
              <a:rPr lang="en-US" sz="2200" dirty="0"/>
              <a:t>To ask for forgiveness for your sins</a:t>
            </a:r>
          </a:p>
          <a:p>
            <a:endParaRPr lang="en-US" sz="2200" dirty="0"/>
          </a:p>
          <a:p>
            <a:endParaRPr lang="en-US" sz="2200" dirty="0"/>
          </a:p>
          <a:p>
            <a:endParaRPr lang="en-US" sz="2200" dirty="0"/>
          </a:p>
          <a:p>
            <a:pPr marL="0" indent="0">
              <a:buNone/>
            </a:pPr>
            <a:endParaRPr lang="en-US" sz="2200" dirty="0"/>
          </a:p>
          <a:p>
            <a:r>
              <a:rPr lang="en-US" sz="2200" dirty="0"/>
              <a:t>The Holy Prophet (saw) said whoever recites the following prayer 100 times a day, all his sins will be forgiven, even if they were as much as the foam in the oceans: </a:t>
            </a:r>
          </a:p>
          <a:p>
            <a:endParaRPr lang="en-US" sz="2200" dirty="0"/>
          </a:p>
          <a:p>
            <a:endParaRPr lang="en-US" sz="2200" dirty="0"/>
          </a:p>
          <a:p>
            <a:r>
              <a:rPr lang="en-US" sz="2200" dirty="0"/>
              <a:t>The Holy Prophet states that if you recite this prayer, 1000 good deeds will be recorded for you and 1000 sins of yours will be wiped</a:t>
            </a:r>
          </a:p>
        </p:txBody>
      </p:sp>
      <p:sp>
        <p:nvSpPr>
          <p:cNvPr id="4" name="Rectangle 3">
            <a:extLst>
              <a:ext uri="{FF2B5EF4-FFF2-40B4-BE49-F238E27FC236}">
                <a16:creationId xmlns:a16="http://schemas.microsoft.com/office/drawing/2014/main" id="{4438F57B-07C5-5046-9E92-112E4D74C1E7}"/>
              </a:ext>
            </a:extLst>
          </p:cNvPr>
          <p:cNvSpPr/>
          <p:nvPr/>
        </p:nvSpPr>
        <p:spPr>
          <a:xfrm>
            <a:off x="1714500" y="1841707"/>
            <a:ext cx="8743950" cy="954107"/>
          </a:xfrm>
          <a:prstGeom prst="rect">
            <a:avLst/>
          </a:prstGeom>
          <a:solidFill>
            <a:schemeClr val="tx1"/>
          </a:solidFill>
        </p:spPr>
        <p:txBody>
          <a:bodyPr wrap="square">
            <a:spAutoFit/>
          </a:bodyPr>
          <a:lstStyle/>
          <a:p>
            <a:pPr algn="ctr"/>
            <a:r>
              <a:rPr lang="ar-SA" sz="2800" dirty="0" err="1">
                <a:solidFill>
                  <a:srgbClr val="212529"/>
                </a:solidFill>
                <a:latin typeface="noorehuda"/>
              </a:rPr>
              <a:t>قُلۡ</a:t>
            </a:r>
            <a:r>
              <a:rPr lang="ar-SA" sz="2800" dirty="0">
                <a:solidFill>
                  <a:srgbClr val="212529"/>
                </a:solidFill>
                <a:latin typeface="noorehuda"/>
              </a:rPr>
              <a:t> </a:t>
            </a:r>
            <a:r>
              <a:rPr lang="ar-SA" sz="2800" dirty="0" err="1">
                <a:solidFill>
                  <a:srgbClr val="212529"/>
                </a:solidFill>
                <a:latin typeface="noorehuda"/>
              </a:rPr>
              <a:t>یٰعِبَادِیَ</a:t>
            </a:r>
            <a:r>
              <a:rPr lang="ar-SA" sz="2800" dirty="0">
                <a:solidFill>
                  <a:srgbClr val="212529"/>
                </a:solidFill>
                <a:latin typeface="noorehuda"/>
              </a:rPr>
              <a:t> </a:t>
            </a:r>
            <a:r>
              <a:rPr lang="ar-SA" sz="2800" dirty="0" err="1">
                <a:solidFill>
                  <a:srgbClr val="212529"/>
                </a:solidFill>
                <a:latin typeface="noorehuda"/>
              </a:rPr>
              <a:t>الَّذِیۡنَ</a:t>
            </a:r>
            <a:r>
              <a:rPr lang="ar-SA" sz="2800" dirty="0">
                <a:solidFill>
                  <a:srgbClr val="212529"/>
                </a:solidFill>
                <a:latin typeface="noorehuda"/>
              </a:rPr>
              <a:t> </a:t>
            </a:r>
            <a:r>
              <a:rPr lang="ar-SA" sz="2800" dirty="0" err="1">
                <a:solidFill>
                  <a:srgbClr val="212529"/>
                </a:solidFill>
                <a:latin typeface="noorehuda"/>
              </a:rPr>
              <a:t>اَسۡرَفُوۡا</a:t>
            </a:r>
            <a:r>
              <a:rPr lang="ar-SA" sz="2800" dirty="0">
                <a:solidFill>
                  <a:srgbClr val="212529"/>
                </a:solidFill>
                <a:latin typeface="noorehuda"/>
              </a:rPr>
              <a:t> </a:t>
            </a:r>
            <a:r>
              <a:rPr lang="ar-SA" sz="2800" dirty="0" err="1">
                <a:solidFill>
                  <a:srgbClr val="212529"/>
                </a:solidFill>
                <a:latin typeface="noorehuda"/>
              </a:rPr>
              <a:t>عَلٰۤی</a:t>
            </a:r>
            <a:r>
              <a:rPr lang="ar-SA" sz="2800" dirty="0">
                <a:solidFill>
                  <a:srgbClr val="212529"/>
                </a:solidFill>
                <a:latin typeface="noorehuda"/>
              </a:rPr>
              <a:t> </a:t>
            </a:r>
            <a:r>
              <a:rPr lang="ar-SA" sz="2800" dirty="0" err="1">
                <a:solidFill>
                  <a:srgbClr val="212529"/>
                </a:solidFill>
                <a:latin typeface="noorehuda"/>
              </a:rPr>
              <a:t>اَنۡفُسِہِمۡ</a:t>
            </a:r>
            <a:r>
              <a:rPr lang="ar-SA" sz="2800" dirty="0">
                <a:solidFill>
                  <a:srgbClr val="212529"/>
                </a:solidFill>
                <a:latin typeface="noorehuda"/>
              </a:rPr>
              <a:t> لَا </a:t>
            </a:r>
            <a:r>
              <a:rPr lang="ar-SA" sz="2800" dirty="0" err="1">
                <a:solidFill>
                  <a:srgbClr val="212529"/>
                </a:solidFill>
                <a:latin typeface="noorehuda"/>
              </a:rPr>
              <a:t>تَقۡنَطُوۡا</a:t>
            </a:r>
            <a:r>
              <a:rPr lang="ar-SA" sz="2800" dirty="0">
                <a:solidFill>
                  <a:srgbClr val="212529"/>
                </a:solidFill>
                <a:latin typeface="noorehuda"/>
              </a:rPr>
              <a:t> </a:t>
            </a:r>
            <a:r>
              <a:rPr lang="ar-SA" sz="2800" dirty="0" err="1">
                <a:solidFill>
                  <a:srgbClr val="212529"/>
                </a:solidFill>
                <a:latin typeface="noorehuda"/>
              </a:rPr>
              <a:t>مِنۡ</a:t>
            </a:r>
            <a:r>
              <a:rPr lang="ar-SA" sz="2800" dirty="0">
                <a:solidFill>
                  <a:srgbClr val="212529"/>
                </a:solidFill>
                <a:latin typeface="noorehuda"/>
              </a:rPr>
              <a:t> </a:t>
            </a:r>
            <a:r>
              <a:rPr lang="ar-SA" sz="2800" dirty="0" err="1">
                <a:solidFill>
                  <a:srgbClr val="212529"/>
                </a:solidFill>
                <a:latin typeface="noorehuda"/>
              </a:rPr>
              <a:t>رَّحۡمَۃِ</a:t>
            </a:r>
            <a:r>
              <a:rPr lang="ar-SA" sz="2800" dirty="0">
                <a:solidFill>
                  <a:srgbClr val="212529"/>
                </a:solidFill>
                <a:latin typeface="noorehuda"/>
              </a:rPr>
              <a:t> </a:t>
            </a:r>
            <a:r>
              <a:rPr lang="ar-SA" sz="2800" dirty="0" err="1">
                <a:solidFill>
                  <a:srgbClr val="212529"/>
                </a:solidFill>
                <a:latin typeface="noorehuda"/>
              </a:rPr>
              <a:t>اللّٰہِ</a:t>
            </a:r>
            <a:r>
              <a:rPr lang="ar-SA" sz="2800" dirty="0">
                <a:solidFill>
                  <a:srgbClr val="212529"/>
                </a:solidFill>
                <a:latin typeface="noorehuda"/>
              </a:rPr>
              <a:t> ؕ اِنَّ </a:t>
            </a:r>
            <a:r>
              <a:rPr lang="ar-SA" sz="2800" dirty="0" err="1">
                <a:solidFill>
                  <a:srgbClr val="212529"/>
                </a:solidFill>
                <a:latin typeface="noorehuda"/>
              </a:rPr>
              <a:t>اللّٰہَ</a:t>
            </a:r>
            <a:r>
              <a:rPr lang="ar-SA" sz="2800" dirty="0">
                <a:solidFill>
                  <a:srgbClr val="212529"/>
                </a:solidFill>
                <a:latin typeface="noorehuda"/>
              </a:rPr>
              <a:t> </a:t>
            </a:r>
            <a:r>
              <a:rPr lang="ar-SA" sz="2800" dirty="0" err="1">
                <a:solidFill>
                  <a:srgbClr val="212529"/>
                </a:solidFill>
                <a:latin typeface="noorehuda"/>
              </a:rPr>
              <a:t>یَغۡفِرُ</a:t>
            </a:r>
            <a:r>
              <a:rPr lang="ar-SA" sz="2800" dirty="0">
                <a:solidFill>
                  <a:srgbClr val="212529"/>
                </a:solidFill>
                <a:latin typeface="noorehuda"/>
              </a:rPr>
              <a:t> </a:t>
            </a:r>
            <a:r>
              <a:rPr lang="ar-SA" sz="2800" dirty="0" err="1">
                <a:solidFill>
                  <a:srgbClr val="212529"/>
                </a:solidFill>
                <a:latin typeface="noorehuda"/>
              </a:rPr>
              <a:t>الذُّنُوۡبَ</a:t>
            </a:r>
            <a:r>
              <a:rPr lang="ar-SA" sz="2800" dirty="0">
                <a:solidFill>
                  <a:srgbClr val="212529"/>
                </a:solidFill>
                <a:latin typeface="noorehuda"/>
              </a:rPr>
              <a:t> </a:t>
            </a:r>
            <a:r>
              <a:rPr lang="ar-SA" sz="2800" dirty="0" err="1">
                <a:solidFill>
                  <a:srgbClr val="212529"/>
                </a:solidFill>
                <a:latin typeface="noorehuda"/>
              </a:rPr>
              <a:t>جَمِیۡعًا</a:t>
            </a:r>
            <a:r>
              <a:rPr lang="ar-SA" sz="2800" dirty="0">
                <a:solidFill>
                  <a:srgbClr val="212529"/>
                </a:solidFill>
                <a:latin typeface="noorehuda"/>
              </a:rPr>
              <a:t> ؕ </a:t>
            </a:r>
            <a:r>
              <a:rPr lang="ar-SA" sz="2800" dirty="0" err="1">
                <a:solidFill>
                  <a:srgbClr val="212529"/>
                </a:solidFill>
                <a:latin typeface="noorehuda"/>
              </a:rPr>
              <a:t>اِنَّہ</a:t>
            </a:r>
            <a:r>
              <a:rPr lang="ar-SA" sz="2800" dirty="0">
                <a:solidFill>
                  <a:srgbClr val="212529"/>
                </a:solidFill>
                <a:latin typeface="noorehuda"/>
              </a:rPr>
              <a:t>ٗ </a:t>
            </a:r>
            <a:r>
              <a:rPr lang="ar-SA" sz="2800" dirty="0" err="1">
                <a:solidFill>
                  <a:srgbClr val="212529"/>
                </a:solidFill>
                <a:latin typeface="noorehuda"/>
              </a:rPr>
              <a:t>ہُوَ</a:t>
            </a:r>
            <a:r>
              <a:rPr lang="ar-SA" sz="2800" dirty="0">
                <a:solidFill>
                  <a:srgbClr val="212529"/>
                </a:solidFill>
                <a:latin typeface="noorehuda"/>
              </a:rPr>
              <a:t> </a:t>
            </a:r>
            <a:r>
              <a:rPr lang="ar-SA" sz="2800" dirty="0" err="1">
                <a:solidFill>
                  <a:srgbClr val="212529"/>
                </a:solidFill>
                <a:latin typeface="noorehuda"/>
              </a:rPr>
              <a:t>الۡغَفُوۡرُ</a:t>
            </a:r>
            <a:r>
              <a:rPr lang="ar-SA" sz="2800" dirty="0">
                <a:solidFill>
                  <a:srgbClr val="212529"/>
                </a:solidFill>
                <a:latin typeface="noorehuda"/>
              </a:rPr>
              <a:t> </a:t>
            </a:r>
            <a:r>
              <a:rPr lang="ar-SA" sz="2800" dirty="0" err="1">
                <a:solidFill>
                  <a:srgbClr val="212529"/>
                </a:solidFill>
                <a:latin typeface="noorehuda"/>
              </a:rPr>
              <a:t>الرَّحِیۡمُ</a:t>
            </a:r>
            <a:r>
              <a:rPr lang="ar-SA" sz="2800" dirty="0">
                <a:solidFill>
                  <a:srgbClr val="212529"/>
                </a:solidFill>
                <a:latin typeface="noorehuda"/>
              </a:rPr>
              <a:t> ﴿۵۴﴾</a:t>
            </a:r>
            <a:endParaRPr lang="en-US" sz="2800" dirty="0"/>
          </a:p>
        </p:txBody>
      </p:sp>
      <p:grpSp>
        <p:nvGrpSpPr>
          <p:cNvPr id="5" name="Group 4">
            <a:extLst>
              <a:ext uri="{FF2B5EF4-FFF2-40B4-BE49-F238E27FC236}">
                <a16:creationId xmlns:a16="http://schemas.microsoft.com/office/drawing/2014/main" id="{249C051F-717A-0F40-B1AC-BA3F04C05DBD}"/>
              </a:ext>
            </a:extLst>
          </p:cNvPr>
          <p:cNvGrpSpPr/>
          <p:nvPr/>
        </p:nvGrpSpPr>
        <p:grpSpPr>
          <a:xfrm>
            <a:off x="169283" y="5666451"/>
            <a:ext cx="11823938" cy="1181886"/>
            <a:chOff x="184031" y="5548467"/>
            <a:chExt cx="11823938" cy="1181886"/>
          </a:xfrm>
        </p:grpSpPr>
        <p:sp>
          <p:nvSpPr>
            <p:cNvPr id="6" name="Subtitle 2">
              <a:extLst>
                <a:ext uri="{FF2B5EF4-FFF2-40B4-BE49-F238E27FC236}">
                  <a16:creationId xmlns:a16="http://schemas.microsoft.com/office/drawing/2014/main" id="{74706514-4DDE-B841-AF70-290788CFBEC9}"/>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7" name="Picture 2" descr="Home | Majlis Khuddamul-Ahmadiyya USA">
              <a:extLst>
                <a:ext uri="{FF2B5EF4-FFF2-40B4-BE49-F238E27FC236}">
                  <a16:creationId xmlns:a16="http://schemas.microsoft.com/office/drawing/2014/main" id="{34A0E92E-50E5-944A-AA09-ED825E44E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9A54DF66-A55C-CD4B-A963-EE2581A932BB}"/>
              </a:ext>
            </a:extLst>
          </p:cNvPr>
          <p:cNvSpPr txBox="1"/>
          <p:nvPr/>
        </p:nvSpPr>
        <p:spPr>
          <a:xfrm>
            <a:off x="838200" y="2802808"/>
            <a:ext cx="10515600" cy="646331"/>
          </a:xfrm>
          <a:prstGeom prst="rect">
            <a:avLst/>
          </a:prstGeom>
          <a:noFill/>
        </p:spPr>
        <p:txBody>
          <a:bodyPr wrap="square" rtlCol="0">
            <a:spAutoFit/>
          </a:bodyPr>
          <a:lstStyle/>
          <a:p>
            <a:pPr algn="ctr"/>
            <a:r>
              <a:rPr lang="en-US" dirty="0"/>
              <a:t>Say, “O My servants who have committed excesses against their own souls! </a:t>
            </a:r>
            <a:r>
              <a:rPr lang="en-US" b="1" dirty="0"/>
              <a:t>despair not of the mercy of Allah, surely Allah forgives all sins</a:t>
            </a:r>
            <a:r>
              <a:rPr lang="en-US" dirty="0"/>
              <a:t>. Verily He is Most Forgiving, Merciful. (Chapter 39, verse 54)</a:t>
            </a:r>
          </a:p>
        </p:txBody>
      </p:sp>
      <p:pic>
        <p:nvPicPr>
          <p:cNvPr id="10242" name="Picture 2" descr="AZKAAR – ZM Creations">
            <a:extLst>
              <a:ext uri="{FF2B5EF4-FFF2-40B4-BE49-F238E27FC236}">
                <a16:creationId xmlns:a16="http://schemas.microsoft.com/office/drawing/2014/main" id="{83A5E853-7DA1-C542-93B3-EC41D8C5A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1410" y="4270703"/>
            <a:ext cx="2929180" cy="581111"/>
          </a:xfrm>
          <a:prstGeom prst="rect">
            <a:avLst/>
          </a:prstGeom>
          <a:solidFill>
            <a:schemeClr val="tx1"/>
          </a:solidFill>
        </p:spPr>
      </p:pic>
      <p:sp>
        <p:nvSpPr>
          <p:cNvPr id="11" name="TextBox 10">
            <a:extLst>
              <a:ext uri="{FF2B5EF4-FFF2-40B4-BE49-F238E27FC236}">
                <a16:creationId xmlns:a16="http://schemas.microsoft.com/office/drawing/2014/main" id="{F328B41E-4CA6-DC49-960C-8AF50C58A8CA}"/>
              </a:ext>
            </a:extLst>
          </p:cNvPr>
          <p:cNvSpPr txBox="1"/>
          <p:nvPr/>
        </p:nvSpPr>
        <p:spPr>
          <a:xfrm>
            <a:off x="4226377" y="4847393"/>
            <a:ext cx="3739243" cy="369332"/>
          </a:xfrm>
          <a:prstGeom prst="rect">
            <a:avLst/>
          </a:prstGeom>
          <a:noFill/>
        </p:spPr>
        <p:txBody>
          <a:bodyPr wrap="square" rtlCol="0">
            <a:spAutoFit/>
          </a:bodyPr>
          <a:lstStyle/>
          <a:p>
            <a:pPr algn="ctr"/>
            <a:r>
              <a:rPr lang="en-US" dirty="0"/>
              <a:t>Glory be to Allah and Praise Him</a:t>
            </a:r>
          </a:p>
        </p:txBody>
      </p:sp>
    </p:spTree>
    <p:extLst>
      <p:ext uri="{BB962C8B-B14F-4D97-AF65-F5344CB8AC3E}">
        <p14:creationId xmlns:p14="http://schemas.microsoft.com/office/powerpoint/2010/main" val="329156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E1BE-4B61-BC47-A567-9D6DAF149C97}"/>
              </a:ext>
            </a:extLst>
          </p:cNvPr>
          <p:cNvSpPr>
            <a:spLocks noGrp="1"/>
          </p:cNvSpPr>
          <p:nvPr>
            <p:ph type="title"/>
          </p:nvPr>
        </p:nvSpPr>
        <p:spPr/>
        <p:txBody>
          <a:bodyPr/>
          <a:lstStyle/>
          <a:p>
            <a:r>
              <a:rPr lang="en-US" dirty="0"/>
              <a:t>Why Are My Prayers Not Answered?</a:t>
            </a:r>
          </a:p>
        </p:txBody>
      </p:sp>
      <p:sp>
        <p:nvSpPr>
          <p:cNvPr id="3" name="Content Placeholder 2">
            <a:extLst>
              <a:ext uri="{FF2B5EF4-FFF2-40B4-BE49-F238E27FC236}">
                <a16:creationId xmlns:a16="http://schemas.microsoft.com/office/drawing/2014/main" id="{F783FA1D-DF2E-1C4D-AB8A-2B9EC19BB403}"/>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5A279E44-629D-F240-8EE2-5ED979E1E7C7}"/>
              </a:ext>
            </a:extLst>
          </p:cNvPr>
          <p:cNvGrpSpPr/>
          <p:nvPr/>
        </p:nvGrpSpPr>
        <p:grpSpPr>
          <a:xfrm>
            <a:off x="169283" y="5666451"/>
            <a:ext cx="11823938" cy="1181886"/>
            <a:chOff x="184031" y="5548467"/>
            <a:chExt cx="11823938" cy="1181886"/>
          </a:xfrm>
        </p:grpSpPr>
        <p:sp>
          <p:nvSpPr>
            <p:cNvPr id="5" name="Subtitle 2">
              <a:extLst>
                <a:ext uri="{FF2B5EF4-FFF2-40B4-BE49-F238E27FC236}">
                  <a16:creationId xmlns:a16="http://schemas.microsoft.com/office/drawing/2014/main" id="{87FC57DE-7352-D848-A7BD-FB368FD69F4B}"/>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6" name="Picture 2" descr="Home | Majlis Khuddamul-Ahmadiyya USA">
              <a:extLst>
                <a:ext uri="{FF2B5EF4-FFF2-40B4-BE49-F238E27FC236}">
                  <a16:creationId xmlns:a16="http://schemas.microsoft.com/office/drawing/2014/main" id="{81A8EB11-F24E-594D-9E96-0D3004D0E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6303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4BF13-10C0-6640-B11E-D82463E205D1}"/>
              </a:ext>
            </a:extLst>
          </p:cNvPr>
          <p:cNvSpPr>
            <a:spLocks noGrp="1"/>
          </p:cNvSpPr>
          <p:nvPr>
            <p:ph type="title"/>
          </p:nvPr>
        </p:nvSpPr>
        <p:spPr/>
        <p:txBody>
          <a:bodyPr/>
          <a:lstStyle/>
          <a:p>
            <a:r>
              <a:rPr lang="en-US" dirty="0"/>
              <a:t>Why Are My Prayers Not Answered?</a:t>
            </a:r>
          </a:p>
        </p:txBody>
      </p:sp>
      <p:sp>
        <p:nvSpPr>
          <p:cNvPr id="3" name="Content Placeholder 2">
            <a:extLst>
              <a:ext uri="{FF2B5EF4-FFF2-40B4-BE49-F238E27FC236}">
                <a16:creationId xmlns:a16="http://schemas.microsoft.com/office/drawing/2014/main" id="{973B3F83-EC04-E444-9E5C-2E859984E34E}"/>
              </a:ext>
            </a:extLst>
          </p:cNvPr>
          <p:cNvSpPr>
            <a:spLocks noGrp="1"/>
          </p:cNvSpPr>
          <p:nvPr>
            <p:ph idx="1"/>
          </p:nvPr>
        </p:nvSpPr>
        <p:spPr/>
        <p:txBody>
          <a:bodyPr/>
          <a:lstStyle/>
          <a:p>
            <a:r>
              <a:rPr lang="en-US" dirty="0"/>
              <a:t>Your prayers have no value if you rush through your prayers without reflecting on what you are saying</a:t>
            </a:r>
          </a:p>
          <a:p>
            <a:r>
              <a:rPr lang="en-US" dirty="0"/>
              <a:t>Your prayers also have no value if you do not treat others with kindness</a:t>
            </a:r>
          </a:p>
          <a:p>
            <a:r>
              <a:rPr lang="en-US" dirty="0"/>
              <a:t>The Holy Prophet (saw) says “You may recite the Qur’an in your prayers, but it does not reach beyond your throat”</a:t>
            </a:r>
          </a:p>
        </p:txBody>
      </p:sp>
      <p:grpSp>
        <p:nvGrpSpPr>
          <p:cNvPr id="4" name="Group 3">
            <a:extLst>
              <a:ext uri="{FF2B5EF4-FFF2-40B4-BE49-F238E27FC236}">
                <a16:creationId xmlns:a16="http://schemas.microsoft.com/office/drawing/2014/main" id="{1D32C13E-D148-6A4F-B8BE-014EFAB875CA}"/>
              </a:ext>
            </a:extLst>
          </p:cNvPr>
          <p:cNvGrpSpPr/>
          <p:nvPr/>
        </p:nvGrpSpPr>
        <p:grpSpPr>
          <a:xfrm>
            <a:off x="169283" y="5666451"/>
            <a:ext cx="11823938" cy="1181886"/>
            <a:chOff x="184031" y="5548467"/>
            <a:chExt cx="11823938" cy="1181886"/>
          </a:xfrm>
        </p:grpSpPr>
        <p:sp>
          <p:nvSpPr>
            <p:cNvPr id="5" name="Subtitle 2">
              <a:extLst>
                <a:ext uri="{FF2B5EF4-FFF2-40B4-BE49-F238E27FC236}">
                  <a16:creationId xmlns:a16="http://schemas.microsoft.com/office/drawing/2014/main" id="{3FAC34F1-E52D-0D4A-AA48-850F2A35A757}"/>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6" name="Picture 2" descr="Home | Majlis Khuddamul-Ahmadiyya USA">
              <a:extLst>
                <a:ext uri="{FF2B5EF4-FFF2-40B4-BE49-F238E27FC236}">
                  <a16:creationId xmlns:a16="http://schemas.microsoft.com/office/drawing/2014/main" id="{0FDC3A5E-09C0-914E-9311-67988E5622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9D29B3C9-1DD6-3546-834B-16411C3F0C9B}"/>
              </a:ext>
            </a:extLst>
          </p:cNvPr>
          <p:cNvSpPr/>
          <p:nvPr/>
        </p:nvSpPr>
        <p:spPr>
          <a:xfrm>
            <a:off x="3267075" y="4533412"/>
            <a:ext cx="5657850" cy="461665"/>
          </a:xfrm>
          <a:prstGeom prst="rect">
            <a:avLst/>
          </a:prstGeom>
          <a:solidFill>
            <a:schemeClr val="tx1"/>
          </a:solidFill>
        </p:spPr>
        <p:txBody>
          <a:bodyPr wrap="square">
            <a:spAutoFit/>
          </a:bodyPr>
          <a:lstStyle/>
          <a:p>
            <a:pPr algn="ctr"/>
            <a:r>
              <a:rPr lang="ar-SA" sz="2400" dirty="0" err="1">
                <a:solidFill>
                  <a:schemeClr val="bg1"/>
                </a:solidFill>
                <a:latin typeface="noorehuda"/>
              </a:rPr>
              <a:t>فَوَیۡلٌ</a:t>
            </a:r>
            <a:r>
              <a:rPr lang="ar-SA" sz="2400" dirty="0">
                <a:solidFill>
                  <a:schemeClr val="bg1"/>
                </a:solidFill>
                <a:latin typeface="noorehuda"/>
              </a:rPr>
              <a:t> </a:t>
            </a:r>
            <a:r>
              <a:rPr lang="ar-SA" sz="2400" dirty="0" err="1">
                <a:solidFill>
                  <a:schemeClr val="bg1"/>
                </a:solidFill>
                <a:latin typeface="noorehuda"/>
              </a:rPr>
              <a:t>لِّلۡمُصَلِّیۡنَ</a:t>
            </a:r>
            <a:r>
              <a:rPr lang="ar-SA" sz="2400" dirty="0">
                <a:solidFill>
                  <a:schemeClr val="bg1"/>
                </a:solidFill>
                <a:latin typeface="noorehuda"/>
              </a:rPr>
              <a:t> ۙ﴿۵﴾</a:t>
            </a:r>
            <a:r>
              <a:rPr lang="ar-SA" sz="2400" dirty="0">
                <a:solidFill>
                  <a:schemeClr val="bg1"/>
                </a:solidFill>
              </a:rPr>
              <a:t>الَّذِیۡنَ </a:t>
            </a:r>
            <a:r>
              <a:rPr lang="ar-SA" sz="2400" dirty="0" err="1">
                <a:solidFill>
                  <a:schemeClr val="bg1"/>
                </a:solidFill>
              </a:rPr>
              <a:t>ہُمۡ</a:t>
            </a:r>
            <a:r>
              <a:rPr lang="ar-SA" sz="2400" dirty="0">
                <a:solidFill>
                  <a:schemeClr val="bg1"/>
                </a:solidFill>
              </a:rPr>
              <a:t> </a:t>
            </a:r>
            <a:r>
              <a:rPr lang="ar-SA" sz="2400" dirty="0" err="1">
                <a:solidFill>
                  <a:schemeClr val="bg1"/>
                </a:solidFill>
              </a:rPr>
              <a:t>عَنۡ</a:t>
            </a:r>
            <a:r>
              <a:rPr lang="ar-SA" sz="2400" dirty="0">
                <a:solidFill>
                  <a:schemeClr val="bg1"/>
                </a:solidFill>
              </a:rPr>
              <a:t> </a:t>
            </a:r>
            <a:r>
              <a:rPr lang="ar-SA" sz="2400" dirty="0" err="1">
                <a:solidFill>
                  <a:schemeClr val="bg1"/>
                </a:solidFill>
              </a:rPr>
              <a:t>صَلَاتِہِمۡ</a:t>
            </a:r>
            <a:r>
              <a:rPr lang="ar-SA" sz="2400" dirty="0">
                <a:solidFill>
                  <a:schemeClr val="bg1"/>
                </a:solidFill>
              </a:rPr>
              <a:t> </a:t>
            </a:r>
            <a:r>
              <a:rPr lang="ar-SA" sz="2400" dirty="0" err="1">
                <a:solidFill>
                  <a:schemeClr val="bg1"/>
                </a:solidFill>
              </a:rPr>
              <a:t>سَاہُوۡنَ</a:t>
            </a:r>
            <a:r>
              <a:rPr lang="ar-SA" sz="2400" dirty="0">
                <a:solidFill>
                  <a:schemeClr val="bg1"/>
                </a:solidFill>
              </a:rPr>
              <a:t> ۙ﴿۶﴾</a:t>
            </a:r>
            <a:endParaRPr lang="en-US" sz="2400" dirty="0">
              <a:solidFill>
                <a:schemeClr val="bg1"/>
              </a:solidFill>
            </a:endParaRPr>
          </a:p>
        </p:txBody>
      </p:sp>
      <p:sp>
        <p:nvSpPr>
          <p:cNvPr id="8" name="TextBox 7">
            <a:extLst>
              <a:ext uri="{FF2B5EF4-FFF2-40B4-BE49-F238E27FC236}">
                <a16:creationId xmlns:a16="http://schemas.microsoft.com/office/drawing/2014/main" id="{7B717484-848C-794C-9D5C-7969ECB09102}"/>
              </a:ext>
            </a:extLst>
          </p:cNvPr>
          <p:cNvSpPr txBox="1"/>
          <p:nvPr/>
        </p:nvSpPr>
        <p:spPr>
          <a:xfrm>
            <a:off x="2809875" y="4995077"/>
            <a:ext cx="6572250" cy="707886"/>
          </a:xfrm>
          <a:prstGeom prst="rect">
            <a:avLst/>
          </a:prstGeom>
          <a:noFill/>
        </p:spPr>
        <p:txBody>
          <a:bodyPr wrap="square" rtlCol="0">
            <a:spAutoFit/>
          </a:bodyPr>
          <a:lstStyle/>
          <a:p>
            <a:pPr algn="ctr"/>
            <a:r>
              <a:rPr lang="en-US" sz="2000" dirty="0"/>
              <a:t>So woe to those who pray but are unmindful of their Prayer. (Chapter 107, verses 5-6)</a:t>
            </a:r>
          </a:p>
        </p:txBody>
      </p:sp>
    </p:spTree>
    <p:extLst>
      <p:ext uri="{BB962C8B-B14F-4D97-AF65-F5344CB8AC3E}">
        <p14:creationId xmlns:p14="http://schemas.microsoft.com/office/powerpoint/2010/main" val="3080561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4618A-0BD1-C142-B551-DE9859A13F5B}"/>
              </a:ext>
            </a:extLst>
          </p:cNvPr>
          <p:cNvSpPr>
            <a:spLocks noGrp="1"/>
          </p:cNvSpPr>
          <p:nvPr>
            <p:ph type="title"/>
          </p:nvPr>
        </p:nvSpPr>
        <p:spPr/>
        <p:txBody>
          <a:bodyPr/>
          <a:lstStyle/>
          <a:p>
            <a:r>
              <a:rPr lang="en-US" dirty="0"/>
              <a:t>How did Muhammad (saw) Pray?</a:t>
            </a:r>
          </a:p>
        </p:txBody>
      </p:sp>
      <p:sp>
        <p:nvSpPr>
          <p:cNvPr id="3" name="Content Placeholder 2">
            <a:extLst>
              <a:ext uri="{FF2B5EF4-FFF2-40B4-BE49-F238E27FC236}">
                <a16:creationId xmlns:a16="http://schemas.microsoft.com/office/drawing/2014/main" id="{88613E41-CBB9-9F49-9E07-DB9B7D9E2A08}"/>
              </a:ext>
            </a:extLst>
          </p:cNvPr>
          <p:cNvSpPr>
            <a:spLocks noGrp="1"/>
          </p:cNvSpPr>
          <p:nvPr>
            <p:ph idx="1"/>
          </p:nvPr>
        </p:nvSpPr>
        <p:spPr/>
        <p:txBody>
          <a:bodyPr/>
          <a:lstStyle/>
          <a:p>
            <a:r>
              <a:rPr lang="en-US" dirty="0"/>
              <a:t>The Holy Prophet (saw) said “Worship God as if you see Him with your own eyes”</a:t>
            </a:r>
          </a:p>
          <a:p>
            <a:pPr lvl="1"/>
            <a:r>
              <a:rPr lang="en-US" dirty="0"/>
              <a:t>And if this is not possible for you, then, at the very least, convince yourself that there is an entity standing before you, watching you while you pray</a:t>
            </a:r>
          </a:p>
          <a:p>
            <a:r>
              <a:rPr lang="en-US" dirty="0"/>
              <a:t>The Prophet Muhammad (saw) boiled prayer down to two things: 1) Be good to God and 2) Be good to people</a:t>
            </a:r>
          </a:p>
          <a:p>
            <a:pPr lvl="1"/>
            <a:r>
              <a:rPr lang="en-US" dirty="0"/>
              <a:t>In addition to your prayers, be compassionate and kind to those around you and do not infringe upon other people’s rights</a:t>
            </a:r>
          </a:p>
          <a:p>
            <a:pPr lvl="1"/>
            <a:r>
              <a:rPr lang="en-US" dirty="0"/>
              <a:t>Your prayers will only hold value and be accepted by Allah if you follow these two things</a:t>
            </a:r>
          </a:p>
          <a:p>
            <a:endParaRPr lang="en-US" dirty="0"/>
          </a:p>
        </p:txBody>
      </p:sp>
      <p:grpSp>
        <p:nvGrpSpPr>
          <p:cNvPr id="9" name="Group 8">
            <a:extLst>
              <a:ext uri="{FF2B5EF4-FFF2-40B4-BE49-F238E27FC236}">
                <a16:creationId xmlns:a16="http://schemas.microsoft.com/office/drawing/2014/main" id="{FD9387EB-83B6-1B46-A29B-0CC56B82792F}"/>
              </a:ext>
            </a:extLst>
          </p:cNvPr>
          <p:cNvGrpSpPr/>
          <p:nvPr/>
        </p:nvGrpSpPr>
        <p:grpSpPr>
          <a:xfrm>
            <a:off x="169283" y="5666451"/>
            <a:ext cx="11823938" cy="1181886"/>
            <a:chOff x="184031" y="5548467"/>
            <a:chExt cx="11823938" cy="1181886"/>
          </a:xfrm>
        </p:grpSpPr>
        <p:sp>
          <p:nvSpPr>
            <p:cNvPr id="10" name="Subtitle 2">
              <a:extLst>
                <a:ext uri="{FF2B5EF4-FFF2-40B4-BE49-F238E27FC236}">
                  <a16:creationId xmlns:a16="http://schemas.microsoft.com/office/drawing/2014/main" id="{BB393DA3-744F-A341-87CF-5936C6980107}"/>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1" name="Picture 2" descr="Home | Majlis Khuddamul-Ahmadiyya USA">
              <a:extLst>
                <a:ext uri="{FF2B5EF4-FFF2-40B4-BE49-F238E27FC236}">
                  <a16:creationId xmlns:a16="http://schemas.microsoft.com/office/drawing/2014/main" id="{99B25CB3-C700-AF47-95FC-51DDF0B23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3460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E468-81E0-C24D-A125-3A476B1165DA}"/>
              </a:ext>
            </a:extLst>
          </p:cNvPr>
          <p:cNvSpPr>
            <a:spLocks noGrp="1"/>
          </p:cNvSpPr>
          <p:nvPr>
            <p:ph type="title"/>
          </p:nvPr>
        </p:nvSpPr>
        <p:spPr/>
        <p:txBody>
          <a:bodyPr/>
          <a:lstStyle/>
          <a:p>
            <a:r>
              <a:rPr lang="en-US" dirty="0"/>
              <a:t>How did Muhammad (saw) Pray?</a:t>
            </a:r>
          </a:p>
        </p:txBody>
      </p:sp>
      <p:sp>
        <p:nvSpPr>
          <p:cNvPr id="3" name="Content Placeholder 2">
            <a:extLst>
              <a:ext uri="{FF2B5EF4-FFF2-40B4-BE49-F238E27FC236}">
                <a16:creationId xmlns:a16="http://schemas.microsoft.com/office/drawing/2014/main" id="{F72989FF-9C87-3549-858E-4C83917A0646}"/>
              </a:ext>
            </a:extLst>
          </p:cNvPr>
          <p:cNvSpPr>
            <a:spLocks noGrp="1"/>
          </p:cNvSpPr>
          <p:nvPr>
            <p:ph idx="1"/>
          </p:nvPr>
        </p:nvSpPr>
        <p:spPr>
          <a:xfrm>
            <a:off x="838200" y="1690687"/>
            <a:ext cx="10515600" cy="4486275"/>
          </a:xfrm>
        </p:spPr>
        <p:txBody>
          <a:bodyPr>
            <a:normAutofit/>
          </a:bodyPr>
          <a:lstStyle/>
          <a:p>
            <a:r>
              <a:rPr lang="en-US" sz="2600" dirty="0"/>
              <a:t>The Holy Prophet Muhammad (saw) was quite often seen crying during prayers because he prayed with such humility and anguish in his heart</a:t>
            </a:r>
          </a:p>
          <a:p>
            <a:r>
              <a:rPr lang="en-US" sz="2600" dirty="0"/>
              <a:t>At the time of the Battle of </a:t>
            </a:r>
            <a:r>
              <a:rPr lang="en-US" sz="2600" dirty="0" err="1"/>
              <a:t>Badr</a:t>
            </a:r>
            <a:r>
              <a:rPr lang="en-US" sz="2600" dirty="0"/>
              <a:t> when he faced an army of one thousand armed warriors with his unarmed three hundred and thirteen Companions, he was crying and supplicating to God in his tent even though God had guaranteed him victory</a:t>
            </a:r>
          </a:p>
          <a:p>
            <a:r>
              <a:rPr lang="en-US" sz="2600" dirty="0" err="1"/>
              <a:t>Hadrat</a:t>
            </a:r>
            <a:r>
              <a:rPr lang="en-US" sz="2600" dirty="0"/>
              <a:t> </a:t>
            </a:r>
            <a:r>
              <a:rPr lang="en-US" sz="2600" dirty="0" err="1"/>
              <a:t>Muttarif</a:t>
            </a:r>
            <a:r>
              <a:rPr lang="en-US" sz="2600" dirty="0"/>
              <a:t> (ra) relates from his father that he saw the Holy Prophet Muhammad (saw) offering Salat. Due to his crying and sobbing it sounded as if a grindstone was in motion and a sound like a boiling pot could be heard from his chest.</a:t>
            </a:r>
          </a:p>
          <a:p>
            <a:endParaRPr lang="en-US" dirty="0"/>
          </a:p>
          <a:p>
            <a:endParaRPr lang="en-US" dirty="0"/>
          </a:p>
        </p:txBody>
      </p:sp>
      <p:grpSp>
        <p:nvGrpSpPr>
          <p:cNvPr id="4" name="Group 3">
            <a:extLst>
              <a:ext uri="{FF2B5EF4-FFF2-40B4-BE49-F238E27FC236}">
                <a16:creationId xmlns:a16="http://schemas.microsoft.com/office/drawing/2014/main" id="{9C8BFCFA-BBE6-FB45-93E1-EB5B79DD336A}"/>
              </a:ext>
            </a:extLst>
          </p:cNvPr>
          <p:cNvGrpSpPr/>
          <p:nvPr/>
        </p:nvGrpSpPr>
        <p:grpSpPr>
          <a:xfrm>
            <a:off x="169283" y="5666451"/>
            <a:ext cx="11823938" cy="1181886"/>
            <a:chOff x="184031" y="5548467"/>
            <a:chExt cx="11823938" cy="1181886"/>
          </a:xfrm>
        </p:grpSpPr>
        <p:sp>
          <p:nvSpPr>
            <p:cNvPr id="5" name="Subtitle 2">
              <a:extLst>
                <a:ext uri="{FF2B5EF4-FFF2-40B4-BE49-F238E27FC236}">
                  <a16:creationId xmlns:a16="http://schemas.microsoft.com/office/drawing/2014/main" id="{5927EB94-26EC-824B-9059-46AF92D5DED5}"/>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6" name="Picture 2" descr="Home | Majlis Khuddamul-Ahmadiyya USA">
              <a:extLst>
                <a:ext uri="{FF2B5EF4-FFF2-40B4-BE49-F238E27FC236}">
                  <a16:creationId xmlns:a16="http://schemas.microsoft.com/office/drawing/2014/main" id="{72270925-D594-D448-B598-076D3BBFBD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7264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539F3-50A9-544D-811F-76A2ACBD9174}"/>
              </a:ext>
            </a:extLst>
          </p:cNvPr>
          <p:cNvSpPr>
            <a:spLocks noGrp="1"/>
          </p:cNvSpPr>
          <p:nvPr>
            <p:ph type="title"/>
          </p:nvPr>
        </p:nvSpPr>
        <p:spPr/>
        <p:txBody>
          <a:bodyPr/>
          <a:lstStyle/>
          <a:p>
            <a:r>
              <a:rPr lang="en-US" dirty="0"/>
              <a:t>What Do You Do During Times of Stress?</a:t>
            </a:r>
          </a:p>
        </p:txBody>
      </p:sp>
      <p:sp>
        <p:nvSpPr>
          <p:cNvPr id="3" name="Content Placeholder 2">
            <a:extLst>
              <a:ext uri="{FF2B5EF4-FFF2-40B4-BE49-F238E27FC236}">
                <a16:creationId xmlns:a16="http://schemas.microsoft.com/office/drawing/2014/main" id="{9362B646-76E0-2248-947A-AA1060FEBCE9}"/>
              </a:ext>
            </a:extLst>
          </p:cNvPr>
          <p:cNvSpPr>
            <a:spLocks noGrp="1"/>
          </p:cNvSpPr>
          <p:nvPr>
            <p:ph idx="1"/>
          </p:nvPr>
        </p:nvSpPr>
        <p:spPr/>
        <p:txBody>
          <a:bodyPr/>
          <a:lstStyle/>
          <a:p>
            <a:r>
              <a:rPr lang="en-US" dirty="0"/>
              <a:t>How do you respond to affliction, pain or suffering in your life? </a:t>
            </a:r>
          </a:p>
          <a:p>
            <a:r>
              <a:rPr lang="en-US" dirty="0"/>
              <a:t>How do you remain steadfast during hardships?</a:t>
            </a:r>
          </a:p>
          <a:p>
            <a:r>
              <a:rPr lang="en-US" dirty="0"/>
              <a:t>How do you maintain wellness during times of high stress, whether it be in school or in your career?</a:t>
            </a:r>
          </a:p>
        </p:txBody>
      </p:sp>
      <p:grpSp>
        <p:nvGrpSpPr>
          <p:cNvPr id="7" name="Group 6">
            <a:extLst>
              <a:ext uri="{FF2B5EF4-FFF2-40B4-BE49-F238E27FC236}">
                <a16:creationId xmlns:a16="http://schemas.microsoft.com/office/drawing/2014/main" id="{2840C139-6EC7-B24F-BFE8-805CBB57DA42}"/>
              </a:ext>
            </a:extLst>
          </p:cNvPr>
          <p:cNvGrpSpPr/>
          <p:nvPr/>
        </p:nvGrpSpPr>
        <p:grpSpPr>
          <a:xfrm>
            <a:off x="169283" y="5666451"/>
            <a:ext cx="11823938" cy="1181886"/>
            <a:chOff x="184031" y="5548467"/>
            <a:chExt cx="11823938" cy="1181886"/>
          </a:xfrm>
        </p:grpSpPr>
        <p:sp>
          <p:nvSpPr>
            <p:cNvPr id="8" name="Subtitle 2">
              <a:extLst>
                <a:ext uri="{FF2B5EF4-FFF2-40B4-BE49-F238E27FC236}">
                  <a16:creationId xmlns:a16="http://schemas.microsoft.com/office/drawing/2014/main" id="{BA401896-7D76-174D-A95A-D87B44FCE28D}"/>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9" name="Picture 2" descr="Home | Majlis Khuddamul-Ahmadiyya USA">
              <a:extLst>
                <a:ext uri="{FF2B5EF4-FFF2-40B4-BE49-F238E27FC236}">
                  <a16:creationId xmlns:a16="http://schemas.microsoft.com/office/drawing/2014/main" id="{A9C7350C-F8F5-D84D-B5CA-6354A6BAF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9951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9EE1C-720E-214E-B14A-62A70FBEC356}"/>
              </a:ext>
            </a:extLst>
          </p:cNvPr>
          <p:cNvSpPr>
            <a:spLocks noGrp="1"/>
          </p:cNvSpPr>
          <p:nvPr>
            <p:ph type="title"/>
          </p:nvPr>
        </p:nvSpPr>
        <p:spPr/>
        <p:txBody>
          <a:bodyPr/>
          <a:lstStyle/>
          <a:p>
            <a:r>
              <a:rPr lang="en-US" dirty="0"/>
              <a:t>Ask For Forgiveness Constantly</a:t>
            </a:r>
          </a:p>
        </p:txBody>
      </p:sp>
      <p:sp>
        <p:nvSpPr>
          <p:cNvPr id="3" name="Content Placeholder 2">
            <a:extLst>
              <a:ext uri="{FF2B5EF4-FFF2-40B4-BE49-F238E27FC236}">
                <a16:creationId xmlns:a16="http://schemas.microsoft.com/office/drawing/2014/main" id="{82EF4DE7-7274-E949-B90D-F84420DCB6F7}"/>
              </a:ext>
            </a:extLst>
          </p:cNvPr>
          <p:cNvSpPr>
            <a:spLocks noGrp="1"/>
          </p:cNvSpPr>
          <p:nvPr>
            <p:ph idx="1"/>
          </p:nvPr>
        </p:nvSpPr>
        <p:spPr>
          <a:xfrm>
            <a:off x="838200" y="1690688"/>
            <a:ext cx="10515600" cy="5167312"/>
          </a:xfrm>
        </p:spPr>
        <p:txBody>
          <a:bodyPr>
            <a:normAutofit/>
          </a:bodyPr>
          <a:lstStyle/>
          <a:p>
            <a:r>
              <a:rPr lang="en-US" sz="2400" dirty="0"/>
              <a:t>The Holy Prophet Muhammad (saw) recited the following prayer more than 70 times a day</a:t>
            </a:r>
          </a:p>
          <a:p>
            <a:endParaRPr lang="en-US" sz="2400" dirty="0"/>
          </a:p>
          <a:p>
            <a:endParaRPr lang="en-US" sz="2400" dirty="0"/>
          </a:p>
          <a:p>
            <a:pPr marL="0" indent="0">
              <a:buNone/>
            </a:pPr>
            <a:endParaRPr lang="en-US" sz="2400" dirty="0"/>
          </a:p>
          <a:p>
            <a:r>
              <a:rPr lang="en-US" sz="2400" dirty="0"/>
              <a:t>He recited this prayer so that God could protect him from the negative consequences of his actions</a:t>
            </a:r>
          </a:p>
          <a:p>
            <a:r>
              <a:rPr lang="en-US" sz="2400" dirty="0"/>
              <a:t>The Holy Prophet (saw) said “Whoever recites this prayer frequently, God Himself will provide you relief from all of your worries and hardships”</a:t>
            </a:r>
          </a:p>
        </p:txBody>
      </p:sp>
      <p:pic>
        <p:nvPicPr>
          <p:cNvPr id="6146" name="Picture 2" descr="Astaghfirullah benefits">
            <a:extLst>
              <a:ext uri="{FF2B5EF4-FFF2-40B4-BE49-F238E27FC236}">
                <a16:creationId xmlns:a16="http://schemas.microsoft.com/office/drawing/2014/main" id="{3E966ED0-3F1B-A84B-B222-CBCDB14B85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585" y="2191636"/>
            <a:ext cx="6600825" cy="1081229"/>
          </a:xfrm>
          <a:prstGeom prst="rect">
            <a:avLst/>
          </a:prstGeom>
          <a:solidFill>
            <a:schemeClr val="tx1"/>
          </a:solidFill>
        </p:spPr>
      </p:pic>
      <p:sp>
        <p:nvSpPr>
          <p:cNvPr id="4" name="TextBox 3">
            <a:extLst>
              <a:ext uri="{FF2B5EF4-FFF2-40B4-BE49-F238E27FC236}">
                <a16:creationId xmlns:a16="http://schemas.microsoft.com/office/drawing/2014/main" id="{4F46608F-D94A-BB4E-8014-26DC00AF1105}"/>
              </a:ext>
            </a:extLst>
          </p:cNvPr>
          <p:cNvSpPr txBox="1"/>
          <p:nvPr/>
        </p:nvSpPr>
        <p:spPr>
          <a:xfrm>
            <a:off x="1714495" y="3289182"/>
            <a:ext cx="8763003" cy="677108"/>
          </a:xfrm>
          <a:prstGeom prst="rect">
            <a:avLst/>
          </a:prstGeom>
          <a:noFill/>
        </p:spPr>
        <p:txBody>
          <a:bodyPr wrap="square" rtlCol="0">
            <a:spAutoFit/>
          </a:bodyPr>
          <a:lstStyle/>
          <a:p>
            <a:pPr algn="ctr"/>
            <a:r>
              <a:rPr lang="en-US" sz="2000" dirty="0"/>
              <a:t>“I ask forgiveness of my sins from Allah who is my Lord, and I turn towards Him”</a:t>
            </a:r>
          </a:p>
          <a:p>
            <a:endParaRPr lang="en-US" dirty="0"/>
          </a:p>
        </p:txBody>
      </p:sp>
      <p:grpSp>
        <p:nvGrpSpPr>
          <p:cNvPr id="9" name="Group 8">
            <a:extLst>
              <a:ext uri="{FF2B5EF4-FFF2-40B4-BE49-F238E27FC236}">
                <a16:creationId xmlns:a16="http://schemas.microsoft.com/office/drawing/2014/main" id="{11129AE2-743E-474E-809B-E109EBFF0EF5}"/>
              </a:ext>
            </a:extLst>
          </p:cNvPr>
          <p:cNvGrpSpPr/>
          <p:nvPr/>
        </p:nvGrpSpPr>
        <p:grpSpPr>
          <a:xfrm>
            <a:off x="169283" y="5666451"/>
            <a:ext cx="11823938" cy="1181886"/>
            <a:chOff x="184031" y="5548467"/>
            <a:chExt cx="11823938" cy="1181886"/>
          </a:xfrm>
        </p:grpSpPr>
        <p:sp>
          <p:nvSpPr>
            <p:cNvPr id="10" name="Subtitle 2">
              <a:extLst>
                <a:ext uri="{FF2B5EF4-FFF2-40B4-BE49-F238E27FC236}">
                  <a16:creationId xmlns:a16="http://schemas.microsoft.com/office/drawing/2014/main" id="{71B34DA1-5393-8E49-A37E-45C725C44602}"/>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1" name="Picture 2" descr="Home | Majlis Khuddamul-Ahmadiyya USA">
              <a:extLst>
                <a:ext uri="{FF2B5EF4-FFF2-40B4-BE49-F238E27FC236}">
                  <a16:creationId xmlns:a16="http://schemas.microsoft.com/office/drawing/2014/main" id="{5E60F211-E349-804C-9DE4-B660E34E7A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74517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FF50-5C6C-3B4C-ADF5-E4C27C89875F}"/>
              </a:ext>
            </a:extLst>
          </p:cNvPr>
          <p:cNvSpPr>
            <a:spLocks noGrp="1"/>
          </p:cNvSpPr>
          <p:nvPr>
            <p:ph type="title"/>
          </p:nvPr>
        </p:nvSpPr>
        <p:spPr/>
        <p:txBody>
          <a:bodyPr>
            <a:normAutofit/>
          </a:bodyPr>
          <a:lstStyle/>
          <a:p>
            <a:r>
              <a:rPr lang="en-US" sz="3600" dirty="0"/>
              <a:t>How Should We Respond to Persecution and Mockery of Our Religion?</a:t>
            </a:r>
          </a:p>
        </p:txBody>
      </p:sp>
      <p:sp>
        <p:nvSpPr>
          <p:cNvPr id="3" name="Content Placeholder 2">
            <a:extLst>
              <a:ext uri="{FF2B5EF4-FFF2-40B4-BE49-F238E27FC236}">
                <a16:creationId xmlns:a16="http://schemas.microsoft.com/office/drawing/2014/main" id="{D1C26222-E428-1A48-8C84-9C510AC1EBE8}"/>
              </a:ext>
            </a:extLst>
          </p:cNvPr>
          <p:cNvSpPr>
            <a:spLocks noGrp="1"/>
          </p:cNvSpPr>
          <p:nvPr>
            <p:ph idx="1"/>
          </p:nvPr>
        </p:nvSpPr>
        <p:spPr/>
        <p:txBody>
          <a:bodyPr/>
          <a:lstStyle/>
          <a:p>
            <a:r>
              <a:rPr lang="en-US" dirty="0"/>
              <a:t>Follow the high morals of the Holy Prophet (saw)</a:t>
            </a:r>
          </a:p>
          <a:p>
            <a:r>
              <a:rPr lang="en-US" dirty="0"/>
              <a:t>He was stoned, cursed at, humiliated and boycotted, and there were assassination attempts on his life!</a:t>
            </a:r>
          </a:p>
          <a:p>
            <a:r>
              <a:rPr lang="en-US" dirty="0"/>
              <a:t>In response, he refrained from violence. Instead, he forgave his enemies and prayed for them that they are rightly guided</a:t>
            </a:r>
          </a:p>
          <a:p>
            <a:r>
              <a:rPr lang="en-US" dirty="0"/>
              <a:t>Pray to God to defend the honor of the Holy Prophet (saw) and defend the religion of Islam </a:t>
            </a:r>
          </a:p>
        </p:txBody>
      </p:sp>
      <p:grpSp>
        <p:nvGrpSpPr>
          <p:cNvPr id="7" name="Group 6">
            <a:extLst>
              <a:ext uri="{FF2B5EF4-FFF2-40B4-BE49-F238E27FC236}">
                <a16:creationId xmlns:a16="http://schemas.microsoft.com/office/drawing/2014/main" id="{D86DC6EF-B8AD-E64C-A53E-CC697FCB141F}"/>
              </a:ext>
            </a:extLst>
          </p:cNvPr>
          <p:cNvGrpSpPr/>
          <p:nvPr/>
        </p:nvGrpSpPr>
        <p:grpSpPr>
          <a:xfrm>
            <a:off x="169283" y="5666451"/>
            <a:ext cx="11823938" cy="1181886"/>
            <a:chOff x="184031" y="5548467"/>
            <a:chExt cx="11823938" cy="1181886"/>
          </a:xfrm>
        </p:grpSpPr>
        <p:sp>
          <p:nvSpPr>
            <p:cNvPr id="8" name="Subtitle 2">
              <a:extLst>
                <a:ext uri="{FF2B5EF4-FFF2-40B4-BE49-F238E27FC236}">
                  <a16:creationId xmlns:a16="http://schemas.microsoft.com/office/drawing/2014/main" id="{2C486760-90B7-6F41-B46A-40C72B23C8F5}"/>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9" name="Picture 2" descr="Home | Majlis Khuddamul-Ahmadiyya USA">
              <a:extLst>
                <a:ext uri="{FF2B5EF4-FFF2-40B4-BE49-F238E27FC236}">
                  <a16:creationId xmlns:a16="http://schemas.microsoft.com/office/drawing/2014/main" id="{3778AF9C-024C-1949-B85A-8647DF7985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0740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3382-ED9F-7047-9881-C8DF147D6009}"/>
              </a:ext>
            </a:extLst>
          </p:cNvPr>
          <p:cNvSpPr>
            <a:spLocks noGrp="1"/>
          </p:cNvSpPr>
          <p:nvPr>
            <p:ph type="title"/>
          </p:nvPr>
        </p:nvSpPr>
        <p:spPr/>
        <p:txBody>
          <a:bodyPr/>
          <a:lstStyle/>
          <a:p>
            <a:r>
              <a:rPr lang="en-US" dirty="0"/>
              <a:t>Don’t Be a Spiritual Anti-Vaxxer!</a:t>
            </a:r>
          </a:p>
        </p:txBody>
      </p:sp>
      <p:sp>
        <p:nvSpPr>
          <p:cNvPr id="3" name="Content Placeholder 2">
            <a:extLst>
              <a:ext uri="{FF2B5EF4-FFF2-40B4-BE49-F238E27FC236}">
                <a16:creationId xmlns:a16="http://schemas.microsoft.com/office/drawing/2014/main" id="{385E934F-6B9F-4D4A-825C-23637641EAA2}"/>
              </a:ext>
            </a:extLst>
          </p:cNvPr>
          <p:cNvSpPr>
            <a:spLocks noGrp="1"/>
          </p:cNvSpPr>
          <p:nvPr>
            <p:ph idx="1"/>
          </p:nvPr>
        </p:nvSpPr>
        <p:spPr>
          <a:xfrm>
            <a:off x="838200" y="1564046"/>
            <a:ext cx="10515600" cy="5084404"/>
          </a:xfrm>
        </p:spPr>
        <p:txBody>
          <a:bodyPr>
            <a:normAutofit/>
          </a:bodyPr>
          <a:lstStyle/>
          <a:p>
            <a:r>
              <a:rPr lang="en-US" sz="2400" dirty="0"/>
              <a:t>If you deny the power of prayer, you are the spiritual equivalent of an Anti-Vaxxer</a:t>
            </a:r>
          </a:p>
          <a:p>
            <a:r>
              <a:rPr lang="en-US" sz="2400" dirty="0"/>
              <a:t>In the same way a vaccine helps suppress a pathogen or virus through your immune system, prayer suppresses the desire for someone to commit evil or sin</a:t>
            </a:r>
          </a:p>
          <a:p>
            <a:endParaRPr lang="en-US" sz="2400" dirty="0"/>
          </a:p>
          <a:p>
            <a:endParaRPr lang="en-US" sz="2400" dirty="0"/>
          </a:p>
          <a:p>
            <a:pPr marL="0" indent="0">
              <a:buNone/>
            </a:pPr>
            <a:endParaRPr lang="en-US" sz="2400" dirty="0"/>
          </a:p>
          <a:p>
            <a:r>
              <a:rPr lang="en-US" sz="2400" dirty="0"/>
              <a:t>Vaccines are proven successful through clinical trials on humans, and prayers have already been proven successful through trials conducted on 124,000 prophets and millions of divine saints</a:t>
            </a:r>
          </a:p>
        </p:txBody>
      </p:sp>
      <p:sp>
        <p:nvSpPr>
          <p:cNvPr id="5" name="Rectangle 4">
            <a:extLst>
              <a:ext uri="{FF2B5EF4-FFF2-40B4-BE49-F238E27FC236}">
                <a16:creationId xmlns:a16="http://schemas.microsoft.com/office/drawing/2014/main" id="{B5227E47-FF22-2544-9E32-36D57609A312}"/>
              </a:ext>
            </a:extLst>
          </p:cNvPr>
          <p:cNvSpPr/>
          <p:nvPr/>
        </p:nvSpPr>
        <p:spPr>
          <a:xfrm>
            <a:off x="3714749" y="2822490"/>
            <a:ext cx="5219699" cy="584775"/>
          </a:xfrm>
          <a:prstGeom prst="rect">
            <a:avLst/>
          </a:prstGeom>
          <a:solidFill>
            <a:schemeClr val="tx1"/>
          </a:solidFill>
        </p:spPr>
        <p:txBody>
          <a:bodyPr wrap="square">
            <a:spAutoFit/>
          </a:bodyPr>
          <a:lstStyle/>
          <a:p>
            <a:pPr algn="r"/>
            <a:r>
              <a:rPr lang="ar-SA" sz="3200" dirty="0">
                <a:solidFill>
                  <a:srgbClr val="212529"/>
                </a:solidFill>
                <a:latin typeface="noorehuda"/>
              </a:rPr>
              <a:t> اِنَّ </a:t>
            </a:r>
            <a:r>
              <a:rPr lang="ar-SA" sz="3200" dirty="0" err="1">
                <a:solidFill>
                  <a:srgbClr val="212529"/>
                </a:solidFill>
                <a:latin typeface="noorehuda"/>
              </a:rPr>
              <a:t>الصَّلٰوۃَ</a:t>
            </a:r>
            <a:r>
              <a:rPr lang="ar-SA" sz="3200" dirty="0">
                <a:solidFill>
                  <a:srgbClr val="212529"/>
                </a:solidFill>
                <a:latin typeface="noorehuda"/>
              </a:rPr>
              <a:t> </a:t>
            </a:r>
            <a:r>
              <a:rPr lang="ar-SA" sz="3200" dirty="0" err="1">
                <a:solidFill>
                  <a:srgbClr val="212529"/>
                </a:solidFill>
                <a:latin typeface="noorehuda"/>
              </a:rPr>
              <a:t>تَنۡہٰی</a:t>
            </a:r>
            <a:r>
              <a:rPr lang="ar-SA" sz="3200" dirty="0">
                <a:solidFill>
                  <a:srgbClr val="212529"/>
                </a:solidFill>
                <a:latin typeface="noorehuda"/>
              </a:rPr>
              <a:t> عَنِ </a:t>
            </a:r>
            <a:r>
              <a:rPr lang="ar-SA" sz="3200" dirty="0" err="1">
                <a:solidFill>
                  <a:srgbClr val="212529"/>
                </a:solidFill>
                <a:latin typeface="noorehuda"/>
              </a:rPr>
              <a:t>الۡفَحۡشَآءِ</a:t>
            </a:r>
            <a:r>
              <a:rPr lang="ar-SA" sz="3200" dirty="0">
                <a:solidFill>
                  <a:srgbClr val="212529"/>
                </a:solidFill>
                <a:latin typeface="noorehuda"/>
              </a:rPr>
              <a:t> وَ </a:t>
            </a:r>
            <a:r>
              <a:rPr lang="ar-SA" sz="3200" dirty="0" err="1">
                <a:solidFill>
                  <a:srgbClr val="212529"/>
                </a:solidFill>
                <a:latin typeface="noorehuda"/>
              </a:rPr>
              <a:t>الۡمُنۡکَرِ</a:t>
            </a:r>
            <a:endParaRPr lang="en-US" sz="3200" dirty="0"/>
          </a:p>
        </p:txBody>
      </p:sp>
      <p:sp>
        <p:nvSpPr>
          <p:cNvPr id="6" name="TextBox 5">
            <a:extLst>
              <a:ext uri="{FF2B5EF4-FFF2-40B4-BE49-F238E27FC236}">
                <a16:creationId xmlns:a16="http://schemas.microsoft.com/office/drawing/2014/main" id="{172CCB7A-B1CC-0D47-892F-6764460B296B}"/>
              </a:ext>
            </a:extLst>
          </p:cNvPr>
          <p:cNvSpPr txBox="1"/>
          <p:nvPr/>
        </p:nvSpPr>
        <p:spPr>
          <a:xfrm>
            <a:off x="2752723" y="3429000"/>
            <a:ext cx="7143750" cy="707886"/>
          </a:xfrm>
          <a:prstGeom prst="rect">
            <a:avLst/>
          </a:prstGeom>
          <a:noFill/>
        </p:spPr>
        <p:txBody>
          <a:bodyPr wrap="square" rtlCol="0">
            <a:spAutoFit/>
          </a:bodyPr>
          <a:lstStyle/>
          <a:p>
            <a:pPr algn="ctr"/>
            <a:r>
              <a:rPr lang="en-US" sz="2000" dirty="0"/>
              <a:t>“Surely, Prayer restrains </a:t>
            </a:r>
            <a:r>
              <a:rPr lang="en-US" sz="2000" i="1" dirty="0"/>
              <a:t>one </a:t>
            </a:r>
            <a:r>
              <a:rPr lang="en-US" sz="2000" dirty="0"/>
              <a:t>from indecency and manifest evil” (Chapter 29, verse 46)</a:t>
            </a:r>
          </a:p>
        </p:txBody>
      </p:sp>
      <p:grpSp>
        <p:nvGrpSpPr>
          <p:cNvPr id="10" name="Group 9">
            <a:extLst>
              <a:ext uri="{FF2B5EF4-FFF2-40B4-BE49-F238E27FC236}">
                <a16:creationId xmlns:a16="http://schemas.microsoft.com/office/drawing/2014/main" id="{32DD0515-C660-0740-8D4E-CB06099FD85D}"/>
              </a:ext>
            </a:extLst>
          </p:cNvPr>
          <p:cNvGrpSpPr/>
          <p:nvPr/>
        </p:nvGrpSpPr>
        <p:grpSpPr>
          <a:xfrm>
            <a:off x="169283" y="5666451"/>
            <a:ext cx="11823938" cy="1181886"/>
            <a:chOff x="184031" y="5548467"/>
            <a:chExt cx="11823938" cy="1181886"/>
          </a:xfrm>
        </p:grpSpPr>
        <p:sp>
          <p:nvSpPr>
            <p:cNvPr id="11" name="Subtitle 2">
              <a:extLst>
                <a:ext uri="{FF2B5EF4-FFF2-40B4-BE49-F238E27FC236}">
                  <a16:creationId xmlns:a16="http://schemas.microsoft.com/office/drawing/2014/main" id="{5946D44D-D6AF-6948-92F5-AB1674DBDE06}"/>
                </a:ext>
              </a:extLst>
            </p:cNvPr>
            <p:cNvSpPr txBox="1">
              <a:spLocks/>
            </p:cNvSpPr>
            <p:nvPr/>
          </p:nvSpPr>
          <p:spPr>
            <a:xfrm>
              <a:off x="8695426" y="6329713"/>
              <a:ext cx="3312543" cy="326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MKA USA </a:t>
              </a:r>
              <a:r>
                <a:rPr lang="en-US" sz="2000" dirty="0" err="1"/>
                <a:t>Taleem</a:t>
              </a:r>
              <a:r>
                <a:rPr lang="en-US" sz="2000" dirty="0"/>
                <a:t> Department</a:t>
              </a:r>
            </a:p>
          </p:txBody>
        </p:sp>
        <p:pic>
          <p:nvPicPr>
            <p:cNvPr id="12" name="Picture 2" descr="Home | Majlis Khuddamul-Ahmadiyya USA">
              <a:extLst>
                <a:ext uri="{FF2B5EF4-FFF2-40B4-BE49-F238E27FC236}">
                  <a16:creationId xmlns:a16="http://schemas.microsoft.com/office/drawing/2014/main" id="{4D2585D5-1363-584B-9AA1-A30AED1B74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31" y="5548467"/>
              <a:ext cx="3922143" cy="11818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448912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120</TotalTime>
  <Words>1033</Words>
  <Application>Microsoft Macintosh PowerPoint</Application>
  <PresentationFormat>Widescreen</PresentationFormat>
  <Paragraphs>85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noorehuda</vt:lpstr>
      <vt:lpstr>Office Theme</vt:lpstr>
      <vt:lpstr>The Prophet’s (saw) Worship</vt:lpstr>
      <vt:lpstr>How Do You Find God?</vt:lpstr>
      <vt:lpstr>How Do You Find God?</vt:lpstr>
      <vt:lpstr>Why Even Pray?</vt:lpstr>
      <vt:lpstr>Why Even Pray?</vt:lpstr>
      <vt:lpstr>Why Are My Prayers Not Answered?</vt:lpstr>
      <vt:lpstr>Why Are My Prayers Not Answered?</vt:lpstr>
      <vt:lpstr>How did Muhammad (saw) Pray?</vt:lpstr>
      <vt:lpstr>How did Muhammad (saw) Pray?</vt:lpstr>
      <vt:lpstr>What Do You Do During Times of Stress?</vt:lpstr>
      <vt:lpstr>Ask For Forgiveness Constantly</vt:lpstr>
      <vt:lpstr>How Should We Respond to Persecution and Mockery of Our Religion?</vt:lpstr>
      <vt:lpstr>Don’t Be a Spiritual Anti-Vaxxer!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20</cp:revision>
  <dcterms:created xsi:type="dcterms:W3CDTF">2020-11-29T22:17:52Z</dcterms:created>
  <dcterms:modified xsi:type="dcterms:W3CDTF">2020-11-30T00:18:39Z</dcterms:modified>
</cp:coreProperties>
</file>